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1" r:id="rId1"/>
  </p:sldMasterIdLst>
  <p:notesMasterIdLst>
    <p:notesMasterId r:id="rId24"/>
  </p:notesMasterIdLst>
  <p:sldIdLst>
    <p:sldId id="282" r:id="rId2"/>
    <p:sldId id="302" r:id="rId3"/>
    <p:sldId id="287" r:id="rId4"/>
    <p:sldId id="306" r:id="rId5"/>
    <p:sldId id="305" r:id="rId6"/>
    <p:sldId id="313" r:id="rId7"/>
    <p:sldId id="327" r:id="rId8"/>
    <p:sldId id="345" r:id="rId9"/>
    <p:sldId id="342" r:id="rId10"/>
    <p:sldId id="284" r:id="rId11"/>
    <p:sldId id="322" r:id="rId12"/>
    <p:sldId id="326" r:id="rId13"/>
    <p:sldId id="294" r:id="rId14"/>
    <p:sldId id="343" r:id="rId15"/>
    <p:sldId id="256" r:id="rId16"/>
    <p:sldId id="264" r:id="rId17"/>
    <p:sldId id="344" r:id="rId18"/>
    <p:sldId id="324" r:id="rId19"/>
    <p:sldId id="323" r:id="rId20"/>
    <p:sldId id="299" r:id="rId21"/>
    <p:sldId id="300" r:id="rId22"/>
    <p:sldId id="271" r:id="rId23"/>
  </p:sldIdLst>
  <p:sldSz cx="11520488" cy="6480175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pton Book" panose="020B0004020102020203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hu-HU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315"/>
    <a:srgbClr val="42A5DC"/>
    <a:srgbClr val="59ADDD"/>
    <a:srgbClr val="5B9BD5"/>
    <a:srgbClr val="81AED7"/>
    <a:srgbClr val="005E8E"/>
    <a:srgbClr val="C1D72F"/>
    <a:srgbClr val="CBD415"/>
    <a:srgbClr val="7287A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6357" autoAdjust="0"/>
  </p:normalViewPr>
  <p:slideViewPr>
    <p:cSldViewPr snapToGrid="0">
      <p:cViewPr varScale="1">
        <p:scale>
          <a:sx n="117" d="100"/>
          <a:sy n="117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lhasznalo\AppData\Local\Microsoft\Windows\INetCache\Content.Outlook\VQIR05CG\2019-2021.%20konszolid&#225;lt%20sz&#225;m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lhasznalo\AppData\Local\Microsoft\Windows\INetCache\Content.Outlook\VQIR05CG\2019-2021.%20konszolid&#225;lt%20sz&#225;m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hu-HU">
                <a:latin typeface="Verdana" panose="020B0604030504040204" pitchFamily="34" charset="0"/>
                <a:ea typeface="Verdana" panose="020B0604030504040204" pitchFamily="34" charset="0"/>
              </a:rPr>
              <a:t>Nettó árbevétel (mFt)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hu-H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Munka1!$G$3</c:f>
              <c:strCache>
                <c:ptCount val="1"/>
                <c:pt idx="0">
                  <c:v>Nettó árbevétel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Munka1!$H$2:$K$2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Munka1!$H$3:$K$3</c:f>
              <c:numCache>
                <c:formatCode>#,##0</c:formatCode>
                <c:ptCount val="4"/>
                <c:pt idx="0">
                  <c:v>8444.1028189999997</c:v>
                </c:pt>
                <c:pt idx="1">
                  <c:v>9426.0704009199999</c:v>
                </c:pt>
                <c:pt idx="2">
                  <c:v>11262.313899999999</c:v>
                </c:pt>
                <c:pt idx="3">
                  <c:v>13847.6297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5-4EED-A43C-70C9504EC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4640768"/>
        <c:axId val="894637024"/>
        <c:axId val="0"/>
      </c:bar3DChart>
      <c:catAx>
        <c:axId val="8946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94637024"/>
        <c:crosses val="autoZero"/>
        <c:auto val="1"/>
        <c:lblAlgn val="ctr"/>
        <c:lblOffset val="100"/>
        <c:noMultiLvlLbl val="0"/>
      </c:catAx>
      <c:valAx>
        <c:axId val="89463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hu-HU"/>
          </a:p>
        </c:txPr>
        <c:crossAx val="89464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hu-HU">
                <a:latin typeface="Verdana" panose="020B0604030504040204" pitchFamily="34" charset="0"/>
                <a:ea typeface="Verdana" panose="020B0604030504040204" pitchFamily="34" charset="0"/>
              </a:rPr>
              <a:t>EBITDA (mFt)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hu-H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Munka1!$G$6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CBD415"/>
            </a:solidFill>
            <a:ln>
              <a:noFill/>
            </a:ln>
            <a:effectLst/>
            <a:sp3d/>
          </c:spPr>
          <c:invertIfNegative val="0"/>
          <c:cat>
            <c:numRef>
              <c:f>Munka1!$H$2:$K$2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Munka1!$H$6:$K$6</c:f>
              <c:numCache>
                <c:formatCode>#,##0</c:formatCode>
                <c:ptCount val="4"/>
                <c:pt idx="0">
                  <c:v>1099.511</c:v>
                </c:pt>
                <c:pt idx="1">
                  <c:v>1494.5346199999999</c:v>
                </c:pt>
                <c:pt idx="2">
                  <c:v>1579.5428760099999</c:v>
                </c:pt>
                <c:pt idx="3">
                  <c:v>1818.1711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D-45FB-B1D4-E2392C8E7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4097600"/>
        <c:axId val="944093024"/>
        <c:axId val="0"/>
      </c:bar3DChart>
      <c:catAx>
        <c:axId val="9440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44093024"/>
        <c:crosses val="autoZero"/>
        <c:auto val="1"/>
        <c:lblAlgn val="ctr"/>
        <c:lblOffset val="100"/>
        <c:noMultiLvlLbl val="0"/>
      </c:catAx>
      <c:valAx>
        <c:axId val="94409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hu-HU"/>
          </a:p>
        </c:txPr>
        <c:crossAx val="9440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1:27:3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2T11:27:5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2982E-098A-FE40-874F-1C9EBC431965}" type="datetimeFigureOut">
              <a:rPr lang="en-HU" smtClean="0"/>
              <a:t>03/06/2023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E17F0-B2DE-E94F-AD77-75F158C5A5E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8462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51261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16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311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17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9557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20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8994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5537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8283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85489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3038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8892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0526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13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92941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17F0-B2DE-E94F-AD77-75F158C5A5ED}" type="slidenum">
              <a:rPr lang="en-HU" smtClean="0"/>
              <a:t>14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8527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ólap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 flipH="1">
            <a:off x="5040313" y="0"/>
            <a:ext cx="1511300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9" name="Cím helye 1"/>
          <p:cNvSpPr>
            <a:spLocks noGrp="1"/>
          </p:cNvSpPr>
          <p:nvPr>
            <p:ph type="title" hasCustomPrompt="1"/>
          </p:nvPr>
        </p:nvSpPr>
        <p:spPr>
          <a:xfrm>
            <a:off x="5065627" y="1031364"/>
            <a:ext cx="5304792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40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GOODWILL</a:t>
            </a:r>
            <a:br>
              <a:rPr lang="hu-HU" dirty="0"/>
            </a:br>
            <a:r>
              <a:rPr lang="hu-HU" dirty="0"/>
              <a:t>PHARMA</a:t>
            </a:r>
            <a:br>
              <a:rPr lang="hu-HU" dirty="0"/>
            </a:br>
            <a:r>
              <a:rPr lang="hu-HU" dirty="0"/>
              <a:t>PPT SABLON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65627" y="3852863"/>
            <a:ext cx="4398962" cy="551090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400" b="0" i="0" kern="1200" baseline="0" dirty="0" smtClean="0">
                <a:solidFill>
                  <a:srgbClr val="005D8D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2023.02.23. </a:t>
            </a:r>
          </a:p>
        </p:txBody>
      </p:sp>
      <p:sp>
        <p:nvSpPr>
          <p:cNvPr id="11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65627" y="4326964"/>
            <a:ext cx="5261925" cy="1221585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Készítette: Jójárt Ferenc</a:t>
            </a:r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8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jes oldalas szöveg, kis kép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461405" y="1133662"/>
            <a:ext cx="10859058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VÍZSZINTES ELRENDEZÉSŰ OLDAL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3238" y="1705720"/>
            <a:ext cx="9993312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kerülhetnek, akár elég hosszan lehet beírni a szövegeket, de el is hagyható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3236" y="2671948"/>
            <a:ext cx="10477501" cy="3339914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Akár több hasábbot is létrehozhatsz. </a:t>
            </a: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74D55EE1-FFBE-D60F-785E-585604570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jes oldalas szöveg, kis képek (háttérrel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F3251658-F619-8879-EA4C-C3354EEDA4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3238" y="1705720"/>
            <a:ext cx="9993312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kerülhetnek, akár elég hosszan lehet beírni a szövegeket, de el is hagyható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0367B1A-E0B1-0E48-5C54-F791CDCBA95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3236" y="2671948"/>
            <a:ext cx="10477501" cy="3339914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Akár több hasábbot is létrehozhatsz. </a:t>
            </a:r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48247405-A0CD-4038-F35D-4C8669B90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05" y="1133662"/>
            <a:ext cx="10859058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VÍZSZINTES ELRENDEZÉSŰ OLDAL</a:t>
            </a: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F4E545F3-28CA-2C83-8CFB-F810BF7F7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08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jes oldala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ADAD5561-5341-6EA8-1AB6-5D9F5878C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8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ljes oldala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ADAD5561-5341-6EA8-1AB6-5D9F5878C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B408FA2-1DFA-7335-FC21-82D49A906C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0312" y="0"/>
            <a:ext cx="4335463" cy="430847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HU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891E6FD-3159-0CCB-3944-9C57871A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384316" y="0"/>
            <a:ext cx="2136172" cy="430847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HU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5572E2-5C45-B03D-2493-2720C15252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0900" y="4314826"/>
            <a:ext cx="4335463" cy="21653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HU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43F36D78-8D18-763A-B366-CEA90DF0D3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313" y="4314825"/>
            <a:ext cx="2160587" cy="21653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HU" dirty="0"/>
          </a:p>
        </p:txBody>
      </p:sp>
      <p:sp>
        <p:nvSpPr>
          <p:cNvPr id="30" name="Picture Placeholder 26">
            <a:extLst>
              <a:ext uri="{FF2B5EF4-FFF2-40B4-BE49-F238E27FC236}">
                <a16:creationId xmlns:a16="http://schemas.microsoft.com/office/drawing/2014/main" id="{62CED513-43C9-F83B-B2AD-5EEBC1A65E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888" y="4319588"/>
            <a:ext cx="4536474" cy="2160587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56074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ljes oldalas kép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2" name="Szöveg helye 3">
            <a:extLst>
              <a:ext uri="{FF2B5EF4-FFF2-40B4-BE49-F238E27FC236}">
                <a16:creationId xmlns:a16="http://schemas.microsoft.com/office/drawing/2014/main" id="{4271F85E-0795-F477-5C0C-817B3D7C41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3238" y="2377404"/>
            <a:ext cx="5491162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5" name="Cím helye 1">
            <a:extLst>
              <a:ext uri="{FF2B5EF4-FFF2-40B4-BE49-F238E27FC236}">
                <a16:creationId xmlns:a16="http://schemas.microsoft.com/office/drawing/2014/main" id="{4E30DB7C-AF09-7D93-D21A-645B13914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05" y="1133662"/>
            <a:ext cx="8179358" cy="96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VÍZSZINTES ELRENDEZÉSŰ </a:t>
            </a:r>
            <a:br>
              <a:rPr lang="hu-HU" dirty="0"/>
            </a:br>
            <a:r>
              <a:rPr lang="hu-HU" dirty="0"/>
              <a:t>OLDAL</a:t>
            </a:r>
          </a:p>
        </p:txBody>
      </p:sp>
      <p:pic>
        <p:nvPicPr>
          <p:cNvPr id="6" name="Kép 12">
            <a:extLst>
              <a:ext uri="{FF2B5EF4-FFF2-40B4-BE49-F238E27FC236}">
                <a16:creationId xmlns:a16="http://schemas.microsoft.com/office/drawing/2014/main" id="{5BAC278E-CC79-4BF5-ADAB-3C21C2D5F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1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ljes oldalas kép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pic>
        <p:nvPicPr>
          <p:cNvPr id="2" name="Kép 12">
            <a:extLst>
              <a:ext uri="{FF2B5EF4-FFF2-40B4-BE49-F238E27FC236}">
                <a16:creationId xmlns:a16="http://schemas.microsoft.com/office/drawing/2014/main" id="{2CCB3844-9700-FAE7-09AA-D6941E4A1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olda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 flipH="1">
            <a:off x="216058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8" name="Cím helye 1"/>
          <p:cNvSpPr>
            <a:spLocks noGrp="1"/>
          </p:cNvSpPr>
          <p:nvPr>
            <p:ph type="title" hasCustomPrompt="1"/>
          </p:nvPr>
        </p:nvSpPr>
        <p:spPr>
          <a:xfrm>
            <a:off x="2160588" y="2155914"/>
            <a:ext cx="10859058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ELVÁLASZTÓ OLDAL</a:t>
            </a:r>
          </a:p>
        </p:txBody>
      </p:sp>
      <p:sp>
        <p:nvSpPr>
          <p:cNvPr id="9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2167696" y="2727972"/>
            <a:ext cx="8929688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kerülhetnek, akár elég hosszan lehet beírni a szövegeket, de el is hagyható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2167695" y="3556275"/>
            <a:ext cx="7810404" cy="1634703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Akár több hasábbot is létrehozhatsz. </a:t>
            </a:r>
          </a:p>
        </p:txBody>
      </p:sp>
      <p:pic>
        <p:nvPicPr>
          <p:cNvPr id="2" name="Kép 12">
            <a:extLst>
              <a:ext uri="{FF2B5EF4-FFF2-40B4-BE49-F238E27FC236}">
                <a16:creationId xmlns:a16="http://schemas.microsoft.com/office/drawing/2014/main" id="{33BF36D7-A0F7-0E00-C514-2F8663238E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1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F3FD-EA81-034D-8AF8-825A6E041CB7}" type="datetimeFigureOut">
              <a:rPr lang="en-HU" smtClean="0"/>
              <a:t>03/06/2023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146AA-A39A-B74A-8A42-1BAE35CF89B6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9042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és szöveg 3: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helye 1"/>
          <p:cNvSpPr>
            <a:spLocks noGrp="1"/>
          </p:cNvSpPr>
          <p:nvPr>
            <p:ph type="title" hasCustomPrompt="1"/>
          </p:nvPr>
        </p:nvSpPr>
        <p:spPr>
          <a:xfrm>
            <a:off x="5046186" y="1109754"/>
            <a:ext cx="5304792" cy="96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SZÖVEG</a:t>
            </a:r>
            <a:br>
              <a:rPr lang="hu-HU" dirty="0"/>
            </a:br>
            <a:r>
              <a:rPr lang="hu-HU" dirty="0"/>
              <a:t>ÉS KÉP OLDAL</a:t>
            </a:r>
          </a:p>
        </p:txBody>
      </p:sp>
      <p:sp>
        <p:nvSpPr>
          <p:cNvPr id="5" name="Téglalap 4"/>
          <p:cNvSpPr/>
          <p:nvPr userDrawn="1"/>
        </p:nvSpPr>
        <p:spPr>
          <a:xfrm flipH="1">
            <a:off x="5040313" y="0"/>
            <a:ext cx="1511300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82600" y="2331468"/>
            <a:ext cx="3976688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0"/>
          </p:nvPr>
        </p:nvSpPr>
        <p:spPr>
          <a:xfrm>
            <a:off x="1" y="0"/>
            <a:ext cx="4319587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  <p:sp>
        <p:nvSpPr>
          <p:cNvPr id="9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94475" y="3240088"/>
            <a:ext cx="5245388" cy="2721326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pic>
        <p:nvPicPr>
          <p:cNvPr id="17" name="Kép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ép és szöveg 3: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helye 1"/>
          <p:cNvSpPr>
            <a:spLocks noGrp="1"/>
          </p:cNvSpPr>
          <p:nvPr>
            <p:ph type="title" hasCustomPrompt="1"/>
          </p:nvPr>
        </p:nvSpPr>
        <p:spPr>
          <a:xfrm>
            <a:off x="503238" y="1109754"/>
            <a:ext cx="5304792" cy="96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SZÖVEG</a:t>
            </a:r>
            <a:br>
              <a:rPr lang="hu-HU" dirty="0"/>
            </a:br>
            <a:r>
              <a:rPr lang="hu-HU" dirty="0"/>
              <a:t>ÉS KÉP OLDAL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39652" y="2331468"/>
            <a:ext cx="3976688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0"/>
          </p:nvPr>
        </p:nvSpPr>
        <p:spPr>
          <a:xfrm>
            <a:off x="7200900" y="0"/>
            <a:ext cx="4319587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  <p:sp>
        <p:nvSpPr>
          <p:cNvPr id="9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51527" y="3240088"/>
            <a:ext cx="5245388" cy="2721326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pic>
        <p:nvPicPr>
          <p:cNvPr id="17" name="Kép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  <p:sp>
        <p:nvSpPr>
          <p:cNvPr id="2" name="Téglalap 3">
            <a:extLst>
              <a:ext uri="{FF2B5EF4-FFF2-40B4-BE49-F238E27FC236}">
                <a16:creationId xmlns:a16="http://schemas.microsoft.com/office/drawing/2014/main" id="{7324F4E7-276A-BE5C-DABF-E28050A96DC0}"/>
              </a:ext>
            </a:extLst>
          </p:cNvPr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0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és szöveg 3:4 (háttérrel)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helye 1"/>
          <p:cNvSpPr>
            <a:spLocks noGrp="1"/>
          </p:cNvSpPr>
          <p:nvPr>
            <p:ph type="title" hasCustomPrompt="1"/>
          </p:nvPr>
        </p:nvSpPr>
        <p:spPr>
          <a:xfrm>
            <a:off x="5058071" y="1091826"/>
            <a:ext cx="5304792" cy="96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SZÖVEG</a:t>
            </a:r>
            <a:br>
              <a:rPr lang="hu-HU" dirty="0"/>
            </a:br>
            <a:r>
              <a:rPr lang="hu-HU" dirty="0"/>
              <a:t>ÉS KÉP OLDAL</a:t>
            </a:r>
          </a:p>
        </p:txBody>
      </p:sp>
      <p:sp>
        <p:nvSpPr>
          <p:cNvPr id="5" name="Téglalap 4"/>
          <p:cNvSpPr/>
          <p:nvPr userDrawn="1"/>
        </p:nvSpPr>
        <p:spPr>
          <a:xfrm flipH="1">
            <a:off x="5040313" y="0"/>
            <a:ext cx="1511300" cy="252412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94475" y="2405437"/>
            <a:ext cx="4398962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8" name="Kép helye 2"/>
          <p:cNvSpPr>
            <a:spLocks noGrp="1" noChangeAspect="1"/>
          </p:cNvSpPr>
          <p:nvPr>
            <p:ph type="pic" idx="10"/>
          </p:nvPr>
        </p:nvSpPr>
        <p:spPr>
          <a:xfrm>
            <a:off x="0" y="0"/>
            <a:ext cx="4321814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  <p:sp>
        <p:nvSpPr>
          <p:cNvPr id="9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94475" y="3252078"/>
            <a:ext cx="5225412" cy="2614332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 szerkesztése. Ide kerülnek az általános szövegek. Kiemeléssel, felsorolással. </a:t>
            </a:r>
          </a:p>
        </p:txBody>
      </p:sp>
      <p:pic>
        <p:nvPicPr>
          <p:cNvPr id="3" name="Kép 12">
            <a:extLst>
              <a:ext uri="{FF2B5EF4-FFF2-40B4-BE49-F238E27FC236}">
                <a16:creationId xmlns:a16="http://schemas.microsoft.com/office/drawing/2014/main" id="{F9EFFD03-985A-6BF0-9C97-349E85BB8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6" y="6122148"/>
            <a:ext cx="1080000" cy="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és szöveg 3: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7178309" y="1085851"/>
            <a:ext cx="4367501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CÍM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7212760" y="0"/>
            <a:ext cx="1549400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7199313" y="1653990"/>
            <a:ext cx="4116105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6" name="Kép helye 2"/>
          <p:cNvSpPr>
            <a:spLocks noGrp="1"/>
          </p:cNvSpPr>
          <p:nvPr>
            <p:ph type="pic" idx="10"/>
          </p:nvPr>
        </p:nvSpPr>
        <p:spPr>
          <a:xfrm>
            <a:off x="0" y="0"/>
            <a:ext cx="6480175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7212761" y="2641600"/>
            <a:ext cx="3602036" cy="3240088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8447A01B-FD2A-E4B8-7B78-5EEE98A92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4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ép és szöveg 3: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6480175" y="1085851"/>
            <a:ext cx="4367501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ÁBRÁK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6480175" y="0"/>
            <a:ext cx="1549400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6514626" y="1653990"/>
            <a:ext cx="4116105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6514627" y="2641600"/>
            <a:ext cx="3602036" cy="3240088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8447A01B-FD2A-E4B8-7B78-5EEE98A92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ép és szöveg 3:4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7178309" y="1085851"/>
            <a:ext cx="4367501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CÍM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7212760" y="0"/>
            <a:ext cx="1549400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7212760" y="1653990"/>
            <a:ext cx="4116105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6" name="Kép helye 2"/>
          <p:cNvSpPr>
            <a:spLocks noGrp="1"/>
          </p:cNvSpPr>
          <p:nvPr>
            <p:ph type="pic" idx="10"/>
          </p:nvPr>
        </p:nvSpPr>
        <p:spPr>
          <a:xfrm>
            <a:off x="0" y="0"/>
            <a:ext cx="6480175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  <p:sp>
        <p:nvSpPr>
          <p:cNvPr id="7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7212761" y="2641600"/>
            <a:ext cx="3602036" cy="3240088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pic>
        <p:nvPicPr>
          <p:cNvPr id="2" name="Kép 16">
            <a:extLst>
              <a:ext uri="{FF2B5EF4-FFF2-40B4-BE49-F238E27FC236}">
                <a16:creationId xmlns:a16="http://schemas.microsoft.com/office/drawing/2014/main" id="{8447A01B-FD2A-E4B8-7B78-5EEE98A92B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kép 3: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461406" y="1133662"/>
            <a:ext cx="4145336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rgbClr val="005D8D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CÍM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3238" y="1705720"/>
            <a:ext cx="4013200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rgbClr val="42A5DC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3237" y="2719448"/>
            <a:ext cx="3816351" cy="3162239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rgbClr val="405166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0"/>
          </p:nvPr>
        </p:nvSpPr>
        <p:spPr>
          <a:xfrm>
            <a:off x="5040313" y="0"/>
            <a:ext cx="6480175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558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öveg és kép 3:4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helye 1"/>
          <p:cNvSpPr>
            <a:spLocks noGrp="1"/>
          </p:cNvSpPr>
          <p:nvPr>
            <p:ph type="title" hasCustomPrompt="1"/>
          </p:nvPr>
        </p:nvSpPr>
        <p:spPr>
          <a:xfrm>
            <a:off x="461406" y="1133662"/>
            <a:ext cx="4145336" cy="484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500" b="1" i="0" kern="1200" spc="0" baseline="0" dirty="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EZ EGY CÍM</a:t>
            </a:r>
          </a:p>
        </p:txBody>
      </p:sp>
      <p:sp>
        <p:nvSpPr>
          <p:cNvPr id="4" name="Téglalap 3"/>
          <p:cNvSpPr/>
          <p:nvPr userDrawn="1"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sp>
        <p:nvSpPr>
          <p:cNvPr id="5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503238" y="1705720"/>
            <a:ext cx="4013200" cy="858866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200" b="1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Kiemelésre használt sorok ide kerülhetnek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half" idx="11" hasCustomPrompt="1"/>
          </p:nvPr>
        </p:nvSpPr>
        <p:spPr>
          <a:xfrm>
            <a:off x="503237" y="2719448"/>
            <a:ext cx="3816351" cy="3162239"/>
          </a:xfrm>
          <a:prstGeom prst="rect">
            <a:avLst/>
          </a:prstGeom>
        </p:spPr>
        <p:txBody>
          <a:bodyPr lIns="0" tIns="180000" rIns="180000" bIns="0"/>
          <a:lstStyle>
            <a:lvl1pPr marL="0" indent="0">
              <a:lnSpc>
                <a:spcPct val="100000"/>
              </a:lnSpc>
              <a:buFontTx/>
              <a:buNone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hu-HU" dirty="0"/>
              <a:t>Mintaszöveg. Ide kerülnek az általános szövegek. Kiemeléssel, felsorolással. 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0"/>
          </p:nvPr>
        </p:nvSpPr>
        <p:spPr>
          <a:xfrm>
            <a:off x="5040313" y="0"/>
            <a:ext cx="6480175" cy="648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24" b="0" i="0">
                <a:latin typeface="Verdana" panose="020B0604030504040204" pitchFamily="34" charset="0"/>
              </a:defRPr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818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3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51" r:id="rId3"/>
    <p:sldLayoutId id="2147483734" r:id="rId4"/>
    <p:sldLayoutId id="2147483735" r:id="rId5"/>
    <p:sldLayoutId id="2147483749" r:id="rId6"/>
    <p:sldLayoutId id="2147483745" r:id="rId7"/>
    <p:sldLayoutId id="2147483737" r:id="rId8"/>
    <p:sldLayoutId id="2147483746" r:id="rId9"/>
    <p:sldLayoutId id="2147483739" r:id="rId10"/>
    <p:sldLayoutId id="2147483743" r:id="rId11"/>
    <p:sldLayoutId id="2147483744" r:id="rId12"/>
    <p:sldLayoutId id="2147483750" r:id="rId13"/>
    <p:sldLayoutId id="2147483747" r:id="rId14"/>
    <p:sldLayoutId id="2147483748" r:id="rId15"/>
    <p:sldLayoutId id="2147483742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4" pos="5443" userDrawn="1">
          <p15:clr>
            <a:srgbClr val="F26B43"/>
          </p15:clr>
        </p15:guide>
        <p15:guide id="13" pos="6804" userDrawn="1">
          <p15:clr>
            <a:srgbClr val="F26B43"/>
          </p15:clr>
        </p15:guide>
        <p15:guide id="17" pos="7257">
          <p15:clr>
            <a:srgbClr val="F26B43"/>
          </p15:clr>
        </p15:guide>
        <p15:guide id="18" orient="horz" pos="4082">
          <p15:clr>
            <a:srgbClr val="F26B43"/>
          </p15:clr>
        </p15:guide>
        <p15:guide id="27" orient="horz" pos="2721" userDrawn="1">
          <p15:clr>
            <a:srgbClr val="F26B43"/>
          </p15:clr>
        </p15:guide>
        <p15:guide id="28" pos="4082" userDrawn="1">
          <p15:clr>
            <a:srgbClr val="F26B43"/>
          </p15:clr>
        </p15:guide>
        <p15:guide id="29" pos="453" userDrawn="1">
          <p15:clr>
            <a:srgbClr val="F26B43"/>
          </p15:clr>
        </p15:guide>
        <p15:guide id="31" pos="2721" userDrawn="1">
          <p15:clr>
            <a:srgbClr val="F26B43"/>
          </p15:clr>
        </p15:guide>
        <p15:guide id="32" userDrawn="1">
          <p15:clr>
            <a:srgbClr val="F26B43"/>
          </p15:clr>
        </p15:guide>
        <p15:guide id="33" pos="1361" userDrawn="1">
          <p15:clr>
            <a:srgbClr val="F26B43"/>
          </p15:clr>
        </p15:guide>
        <p15:guide id="34" pos="3175" userDrawn="1">
          <p15:clr>
            <a:srgbClr val="F26B43"/>
          </p15:clr>
        </p15:guide>
        <p15:guide id="35" pos="4536" userDrawn="1">
          <p15:clr>
            <a:srgbClr val="F26B43"/>
          </p15:clr>
        </p15:guide>
        <p15:guide id="36" orient="horz" pos="385" userDrawn="1">
          <p15:clr>
            <a:srgbClr val="F26B43"/>
          </p15:clr>
        </p15:guide>
        <p15:guide id="37" orient="horz" pos="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6.em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5065626" y="1877270"/>
            <a:ext cx="5872449" cy="1661993"/>
          </a:xfrm>
        </p:spPr>
        <p:txBody>
          <a:bodyPr/>
          <a:lstStyle/>
          <a:p>
            <a:r>
              <a:rPr lang="hu-HU" dirty="0"/>
              <a:t>GOODWILL PHARMA BÉT </a:t>
            </a:r>
            <a:r>
              <a:rPr lang="hu-HU" dirty="0" err="1"/>
              <a:t>Xmatch</a:t>
            </a:r>
            <a:br>
              <a:rPr lang="hu-HU" dirty="0"/>
            </a:br>
            <a:r>
              <a:rPr lang="hu-HU" dirty="0"/>
              <a:t>Prezentáció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b="1" dirty="0"/>
              <a:t>Dr. Jójárt Ferenc</a:t>
            </a:r>
          </a:p>
        </p:txBody>
      </p:sp>
      <p:sp>
        <p:nvSpPr>
          <p:cNvPr id="4" name="Szöveg helye 6">
            <a:extLst>
              <a:ext uri="{FF2B5EF4-FFF2-40B4-BE49-F238E27FC236}">
                <a16:creationId xmlns:a16="http://schemas.microsoft.com/office/drawing/2014/main" id="{6A44E24A-8196-4E8E-9376-AE260B7BFB44}"/>
              </a:ext>
            </a:extLst>
          </p:cNvPr>
          <p:cNvSpPr txBox="1">
            <a:spLocks/>
          </p:cNvSpPr>
          <p:nvPr/>
        </p:nvSpPr>
        <p:spPr>
          <a:xfrm>
            <a:off x="5065626" y="4717553"/>
            <a:ext cx="4398962" cy="427979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400" b="0" i="0" kern="1200" baseline="0" dirty="0" smtClean="0">
                <a:solidFill>
                  <a:srgbClr val="005D8D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2023. március 7.</a:t>
            </a:r>
          </a:p>
        </p:txBody>
      </p:sp>
    </p:spTree>
    <p:extLst>
      <p:ext uri="{BB962C8B-B14F-4D97-AF65-F5344CB8AC3E}">
        <p14:creationId xmlns:p14="http://schemas.microsoft.com/office/powerpoint/2010/main" val="342883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EC30AF-270C-49F0-44AB-0DD11BCACAF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620822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4EFB52-0F27-709C-982D-0725321371E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2407615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533E10-42EB-33E4-7511-FFCD137DEC48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194408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07BC62-148C-1D15-E5AE-70E611DF8AF7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981201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581EE5-8725-C2FE-4FDA-D4E4CA3CE294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767994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E0DBF3-8B76-82C8-F484-34DB95BB5760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9554788" y="2819757"/>
            <a:ext cx="1317391" cy="1317391"/>
          </a:xfrm>
          <a:prstGeom prst="ellipse">
            <a:avLst/>
          </a:prstGeom>
          <a:solidFill>
            <a:srgbClr val="42A6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E57496D-95C6-75D6-90D6-F084BC2240ED}"/>
              </a:ext>
            </a:extLst>
          </p:cNvPr>
          <p:cNvSpPr txBox="1">
            <a:spLocks/>
          </p:cNvSpPr>
          <p:nvPr/>
        </p:nvSpPr>
        <p:spPr>
          <a:xfrm>
            <a:off x="9050419" y="1931387"/>
            <a:ext cx="2385152" cy="649596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GYÓGYSZER-ISMERTETÉS</a:t>
            </a:r>
            <a:endParaRPr lang="en-HU" sz="1400" b="1" dirty="0">
              <a:solidFill>
                <a:srgbClr val="42A6D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22E22F7-D991-759D-249F-D7FA20DE2E6E}"/>
              </a:ext>
            </a:extLst>
          </p:cNvPr>
          <p:cNvSpPr txBox="1">
            <a:spLocks/>
          </p:cNvSpPr>
          <p:nvPr/>
        </p:nvSpPr>
        <p:spPr>
          <a:xfrm>
            <a:off x="4079410" y="1978902"/>
            <a:ext cx="1601349" cy="572897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GYÁRTÁS</a:t>
            </a:r>
            <a:endParaRPr lang="en-HU" sz="1400" b="1" dirty="0">
              <a:solidFill>
                <a:srgbClr val="42A6D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147E7B7-8514-7211-0985-BA6F2085D4E4}"/>
              </a:ext>
            </a:extLst>
          </p:cNvPr>
          <p:cNvSpPr txBox="1">
            <a:spLocks/>
          </p:cNvSpPr>
          <p:nvPr/>
        </p:nvSpPr>
        <p:spPr>
          <a:xfrm>
            <a:off x="5516087" y="2023562"/>
            <a:ext cx="2385152" cy="530606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LOGISZTIKA</a:t>
            </a:r>
            <a:endParaRPr lang="en-HU" sz="1400" b="1" dirty="0">
              <a:solidFill>
                <a:srgbClr val="42A6D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50AC344-FD90-7B1F-EAA7-BF81F030F482}"/>
              </a:ext>
            </a:extLst>
          </p:cNvPr>
          <p:cNvSpPr txBox="1">
            <a:spLocks/>
          </p:cNvSpPr>
          <p:nvPr/>
        </p:nvSpPr>
        <p:spPr>
          <a:xfrm>
            <a:off x="635943" y="2000047"/>
            <a:ext cx="1407407" cy="530606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400" b="1" cap="all" dirty="0">
                <a:solidFill>
                  <a:srgbClr val="42A5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Kutatás-fejlesztés</a:t>
            </a:r>
            <a:r>
              <a:rPr lang="hu-HU" sz="1050" b="1" dirty="0"/>
              <a:t> 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C90B928-D136-B8B1-3A26-D7730A6819CA}"/>
              </a:ext>
            </a:extLst>
          </p:cNvPr>
          <p:cNvSpPr txBox="1">
            <a:spLocks/>
          </p:cNvSpPr>
          <p:nvPr/>
        </p:nvSpPr>
        <p:spPr>
          <a:xfrm>
            <a:off x="7426518" y="1940552"/>
            <a:ext cx="2086861" cy="649596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TEVÉKENYSÉG</a:t>
            </a:r>
            <a:endParaRPr lang="en-HU" sz="1400" b="1" dirty="0">
              <a:solidFill>
                <a:srgbClr val="42A6D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0629506-C692-C052-50D8-B3B5A2C2E4F3}"/>
              </a:ext>
            </a:extLst>
          </p:cNvPr>
          <p:cNvSpPr txBox="1">
            <a:spLocks/>
          </p:cNvSpPr>
          <p:nvPr/>
        </p:nvSpPr>
        <p:spPr>
          <a:xfrm>
            <a:off x="2076476" y="1940552"/>
            <a:ext cx="2086861" cy="649596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400" b="1" dirty="0">
                <a:solidFill>
                  <a:srgbClr val="42A6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GYÓGYSZER-TÖRZSKÖNYVEZÉS</a:t>
            </a:r>
            <a:endParaRPr lang="en-HU" sz="1400" b="1" dirty="0">
              <a:solidFill>
                <a:srgbClr val="42A6D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3">
            <a:extLst>
              <a:ext uri="{FF2B5EF4-FFF2-40B4-BE49-F238E27FC236}">
                <a16:creationId xmlns:a16="http://schemas.microsoft.com/office/drawing/2014/main" id="{C281B0EB-1207-83A0-55AE-DBB35718D2E4}"/>
              </a:ext>
            </a:extLst>
          </p:cNvPr>
          <p:cNvSpPr txBox="1">
            <a:spLocks/>
          </p:cNvSpPr>
          <p:nvPr/>
        </p:nvSpPr>
        <p:spPr>
          <a:xfrm>
            <a:off x="4112362" y="4742686"/>
            <a:ext cx="1420755" cy="64858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50" dirty="0">
                <a:solidFill>
                  <a:schemeClr val="tx2"/>
                </a:solidFill>
              </a:rPr>
              <a:t>GMP gyártás: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Vényköteles és v</a:t>
            </a:r>
            <a:r>
              <a:rPr lang="hu-HU" sz="1050" dirty="0" err="1">
                <a:solidFill>
                  <a:schemeClr val="tx2"/>
                </a:solidFill>
              </a:rPr>
              <a:t>ény</a:t>
            </a:r>
            <a:r>
              <a:rPr lang="hu-HU" sz="1050" dirty="0">
                <a:solidFill>
                  <a:schemeClr val="tx2"/>
                </a:solidFill>
              </a:rPr>
              <a:t> nélküli gyógyszerek,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Étrend-kiegészítők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5" name="Text Placeholder 83">
            <a:extLst>
              <a:ext uri="{FF2B5EF4-FFF2-40B4-BE49-F238E27FC236}">
                <a16:creationId xmlns:a16="http://schemas.microsoft.com/office/drawing/2014/main" id="{5645A690-E030-90C6-1C95-4F26C7970B22}"/>
              </a:ext>
            </a:extLst>
          </p:cNvPr>
          <p:cNvSpPr txBox="1">
            <a:spLocks/>
          </p:cNvSpPr>
          <p:nvPr/>
        </p:nvSpPr>
        <p:spPr>
          <a:xfrm>
            <a:off x="5905993" y="4742686"/>
            <a:ext cx="1420755" cy="82003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Pharma GDP megfelelés,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Nagykereskedelem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Disztribúció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16" name="Text Placeholder 83">
            <a:extLst>
              <a:ext uri="{FF2B5EF4-FFF2-40B4-BE49-F238E27FC236}">
                <a16:creationId xmlns:a16="http://schemas.microsoft.com/office/drawing/2014/main" id="{D9EEDE0C-4991-7860-3BBB-495BDB42B539}"/>
              </a:ext>
            </a:extLst>
          </p:cNvPr>
          <p:cNvSpPr txBox="1">
            <a:spLocks/>
          </p:cNvSpPr>
          <p:nvPr/>
        </p:nvSpPr>
        <p:spPr>
          <a:xfrm>
            <a:off x="560348" y="4740628"/>
            <a:ext cx="1588886" cy="1105787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Termékfejlesztés,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Orvosi vizsgálatok,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Részvétel az egyetemi kutatásokban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17" name="Text Placeholder 83">
            <a:extLst>
              <a:ext uri="{FF2B5EF4-FFF2-40B4-BE49-F238E27FC236}">
                <a16:creationId xmlns:a16="http://schemas.microsoft.com/office/drawing/2014/main" id="{17B4FAB8-720F-9F87-8EAF-9AAEC9BFE541}"/>
              </a:ext>
            </a:extLst>
          </p:cNvPr>
          <p:cNvSpPr txBox="1">
            <a:spLocks/>
          </p:cNvSpPr>
          <p:nvPr/>
        </p:nvSpPr>
        <p:spPr>
          <a:xfrm>
            <a:off x="9541760" y="4742686"/>
            <a:ext cx="1483430" cy="1005773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Egészségügyi  szakemberek,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Háziorvosok,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Gyógyszertárak látogatása 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18" name="Text Placeholder 83">
            <a:extLst>
              <a:ext uri="{FF2B5EF4-FFF2-40B4-BE49-F238E27FC236}">
                <a16:creationId xmlns:a16="http://schemas.microsoft.com/office/drawing/2014/main" id="{EB09EBD6-3492-C200-EDA3-F56941A45A50}"/>
              </a:ext>
            </a:extLst>
          </p:cNvPr>
          <p:cNvSpPr txBox="1">
            <a:spLocks/>
          </p:cNvSpPr>
          <p:nvPr/>
        </p:nvSpPr>
        <p:spPr>
          <a:xfrm>
            <a:off x="7723137" y="4742686"/>
            <a:ext cx="1420755" cy="82003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050" dirty="0" err="1">
                <a:solidFill>
                  <a:schemeClr val="tx2"/>
                </a:solidFill>
              </a:rPr>
              <a:t>Brand</a:t>
            </a:r>
            <a:r>
              <a:rPr lang="hu-HU" sz="1050" dirty="0">
                <a:solidFill>
                  <a:schemeClr val="tx2"/>
                </a:solidFill>
              </a:rPr>
              <a:t> management,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Kereskedelem-marketing,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Tudományos támogatás,</a:t>
            </a:r>
          </a:p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Online értékesítés</a:t>
            </a:r>
          </a:p>
        </p:txBody>
      </p:sp>
      <p:sp>
        <p:nvSpPr>
          <p:cNvPr id="19" name="Text Placeholder 83">
            <a:extLst>
              <a:ext uri="{FF2B5EF4-FFF2-40B4-BE49-F238E27FC236}">
                <a16:creationId xmlns:a16="http://schemas.microsoft.com/office/drawing/2014/main" id="{94433148-B91F-9041-85FC-C1F050F68800}"/>
              </a:ext>
            </a:extLst>
          </p:cNvPr>
          <p:cNvSpPr txBox="1">
            <a:spLocks/>
          </p:cNvSpPr>
          <p:nvPr/>
        </p:nvSpPr>
        <p:spPr>
          <a:xfrm>
            <a:off x="2350407" y="4742686"/>
            <a:ext cx="1420755" cy="820037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050" dirty="0">
                <a:solidFill>
                  <a:schemeClr val="tx2"/>
                </a:solidFill>
              </a:rPr>
              <a:t>Forgalomba hozatali engedélyezés, </a:t>
            </a:r>
            <a:r>
              <a:rPr lang="en-GB" sz="1050" dirty="0" err="1">
                <a:solidFill>
                  <a:schemeClr val="tx2"/>
                </a:solidFill>
              </a:rPr>
              <a:t>Farmakovigilancia</a:t>
            </a:r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096A409-7007-95F9-E137-CF9C1B202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7" y="2930647"/>
            <a:ext cx="1080000" cy="10800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DB10B29-F7E3-5BD9-2ADD-37A059D5B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34" y="2878123"/>
            <a:ext cx="1080000" cy="10800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6C611FB-92F4-2546-C8CD-55E6B039D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3" y="2949593"/>
            <a:ext cx="1080000" cy="10800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AC92389-24EC-46C5-48CC-8CF503A0C8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7" y="2960223"/>
            <a:ext cx="1080000" cy="1080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035A963-2BAE-25A2-E004-D10366836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28" y="2960223"/>
            <a:ext cx="1080000" cy="108000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0F34FDEB-A2B7-6EC1-000A-D0A260B6F4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7" y="2926443"/>
            <a:ext cx="1080000" cy="1080000"/>
          </a:xfrm>
          <a:prstGeom prst="rect">
            <a:avLst/>
          </a:prstGeom>
        </p:spPr>
      </p:pic>
      <p:sp>
        <p:nvSpPr>
          <p:cNvPr id="26" name="Arc 32">
            <a:extLst>
              <a:ext uri="{FF2B5EF4-FFF2-40B4-BE49-F238E27FC236}">
                <a16:creationId xmlns:a16="http://schemas.microsoft.com/office/drawing/2014/main" id="{A4DF43B4-A182-307E-7D2F-8889CF98A01C}"/>
              </a:ext>
            </a:extLst>
          </p:cNvPr>
          <p:cNvSpPr/>
          <p:nvPr/>
        </p:nvSpPr>
        <p:spPr>
          <a:xfrm>
            <a:off x="5719357" y="2553923"/>
            <a:ext cx="1833654" cy="1833654"/>
          </a:xfrm>
          <a:prstGeom prst="arc">
            <a:avLst>
              <a:gd name="adj1" fmla="val 15698"/>
              <a:gd name="adj2" fmla="val 10801070"/>
            </a:avLst>
          </a:prstGeom>
          <a:ln w="76200">
            <a:solidFill>
              <a:srgbClr val="D4D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A7D2AA6-D7FF-07D7-5C8A-F96B93EEA114}"/>
              </a:ext>
            </a:extLst>
          </p:cNvPr>
          <p:cNvSpPr/>
          <p:nvPr/>
        </p:nvSpPr>
        <p:spPr>
          <a:xfrm>
            <a:off x="7553011" y="2611294"/>
            <a:ext cx="1728000" cy="1728000"/>
          </a:xfrm>
          <a:prstGeom prst="arc">
            <a:avLst>
              <a:gd name="adj1" fmla="val 10802931"/>
              <a:gd name="adj2" fmla="val 5806"/>
            </a:avLst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9727D68-AE25-4F13-2680-A81CA11212E5}"/>
              </a:ext>
            </a:extLst>
          </p:cNvPr>
          <p:cNvSpPr/>
          <p:nvPr/>
        </p:nvSpPr>
        <p:spPr>
          <a:xfrm>
            <a:off x="3992321" y="2611294"/>
            <a:ext cx="1728000" cy="1728000"/>
          </a:xfrm>
          <a:prstGeom prst="arc">
            <a:avLst>
              <a:gd name="adj1" fmla="val 10802931"/>
              <a:gd name="adj2" fmla="val 5806"/>
            </a:avLst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BA3409E-DA93-BC23-D0A5-29AB9877C71A}"/>
              </a:ext>
            </a:extLst>
          </p:cNvPr>
          <p:cNvSpPr/>
          <p:nvPr/>
        </p:nvSpPr>
        <p:spPr>
          <a:xfrm>
            <a:off x="415090" y="2611294"/>
            <a:ext cx="1728000" cy="1728000"/>
          </a:xfrm>
          <a:prstGeom prst="arc">
            <a:avLst>
              <a:gd name="adj1" fmla="val 10802931"/>
              <a:gd name="adj2" fmla="val 5806"/>
            </a:avLst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c 32">
            <a:extLst>
              <a:ext uri="{FF2B5EF4-FFF2-40B4-BE49-F238E27FC236}">
                <a16:creationId xmlns:a16="http://schemas.microsoft.com/office/drawing/2014/main" id="{96C45160-8AB4-210F-7F16-6483BE0091C5}"/>
              </a:ext>
            </a:extLst>
          </p:cNvPr>
          <p:cNvSpPr/>
          <p:nvPr/>
        </p:nvSpPr>
        <p:spPr>
          <a:xfrm>
            <a:off x="9284359" y="2553923"/>
            <a:ext cx="1833654" cy="1833654"/>
          </a:xfrm>
          <a:prstGeom prst="arc">
            <a:avLst>
              <a:gd name="adj1" fmla="val 15698"/>
              <a:gd name="adj2" fmla="val 10801070"/>
            </a:avLst>
          </a:prstGeom>
          <a:ln w="76200">
            <a:solidFill>
              <a:srgbClr val="D4D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c 32">
            <a:extLst>
              <a:ext uri="{FF2B5EF4-FFF2-40B4-BE49-F238E27FC236}">
                <a16:creationId xmlns:a16="http://schemas.microsoft.com/office/drawing/2014/main" id="{429E51E2-1661-7E27-3F26-5BECA0B91554}"/>
              </a:ext>
            </a:extLst>
          </p:cNvPr>
          <p:cNvSpPr/>
          <p:nvPr/>
        </p:nvSpPr>
        <p:spPr>
          <a:xfrm>
            <a:off x="2142778" y="2553923"/>
            <a:ext cx="1846800" cy="1832400"/>
          </a:xfrm>
          <a:prstGeom prst="arc">
            <a:avLst>
              <a:gd name="adj1" fmla="val 15698"/>
              <a:gd name="adj2" fmla="val 10801070"/>
            </a:avLst>
          </a:prstGeom>
          <a:ln w="76200">
            <a:solidFill>
              <a:srgbClr val="D4D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itle 15">
            <a:extLst>
              <a:ext uri="{FF2B5EF4-FFF2-40B4-BE49-F238E27FC236}">
                <a16:creationId xmlns:a16="http://schemas.microsoft.com/office/drawing/2014/main" id="{EFF5B8ED-08C0-4EBB-E179-754055EAD864}"/>
              </a:ext>
            </a:extLst>
          </p:cNvPr>
          <p:cNvSpPr txBox="1">
            <a:spLocks/>
          </p:cNvSpPr>
          <p:nvPr/>
        </p:nvSpPr>
        <p:spPr>
          <a:xfrm>
            <a:off x="484383" y="689769"/>
            <a:ext cx="10728114" cy="10674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TELJESKÖRŰEN INTEGRÁLT TEVÉKENYSÉG</a:t>
            </a:r>
            <a:endParaRPr lang="en-HU" sz="35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0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EDFA664-83AE-489A-AE25-EF813BE65D12}"/>
              </a:ext>
            </a:extLst>
          </p:cNvPr>
          <p:cNvGrpSpPr/>
          <p:nvPr/>
        </p:nvGrpSpPr>
        <p:grpSpPr>
          <a:xfrm>
            <a:off x="411374" y="1195885"/>
            <a:ext cx="4811512" cy="4811512"/>
            <a:chOff x="1803889" y="1971781"/>
            <a:chExt cx="3456000" cy="345600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BD84880B-230E-47B9-823E-CAC693B132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03889" y="1971781"/>
              <a:ext cx="3456000" cy="3456000"/>
              <a:chOff x="4036060" y="2066253"/>
              <a:chExt cx="1620000" cy="1620000"/>
            </a:xfrm>
            <a:effectLst>
              <a:outerShdw blurRad="4699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Oval 12">
                <a:extLst>
                  <a:ext uri="{FF2B5EF4-FFF2-40B4-BE49-F238E27FC236}">
                    <a16:creationId xmlns:a16="http://schemas.microsoft.com/office/drawing/2014/main" id="{213C7CBB-9291-4518-89C3-1037855696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036060" y="2066253"/>
                <a:ext cx="1620000" cy="16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" name="Oval 13">
                <a:extLst>
                  <a:ext uri="{FF2B5EF4-FFF2-40B4-BE49-F238E27FC236}">
                    <a16:creationId xmlns:a16="http://schemas.microsoft.com/office/drawing/2014/main" id="{7540988A-80FA-43B0-A2E3-D1B1EE1D68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167087" y="2195775"/>
                <a:ext cx="1368000" cy="13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23C2AA10-9E96-475E-92A5-D7EEC4E4F718}"/>
                </a:ext>
              </a:extLst>
            </p:cNvPr>
            <p:cNvGrpSpPr/>
            <p:nvPr/>
          </p:nvGrpSpPr>
          <p:grpSpPr>
            <a:xfrm>
              <a:off x="2039401" y="2207293"/>
              <a:ext cx="2984975" cy="2984975"/>
              <a:chOff x="869208" y="2011642"/>
              <a:chExt cx="2984975" cy="2984975"/>
            </a:xfrm>
          </p:grpSpPr>
          <p:sp>
            <p:nvSpPr>
              <p:cNvPr id="5" name="Oval 7">
                <a:extLst>
                  <a:ext uri="{FF2B5EF4-FFF2-40B4-BE49-F238E27FC236}">
                    <a16:creationId xmlns:a16="http://schemas.microsoft.com/office/drawing/2014/main" id="{A9457531-FF27-4AAF-B4D5-58173D9A4D27}"/>
                  </a:ext>
                </a:extLst>
              </p:cNvPr>
              <p:cNvSpPr/>
              <p:nvPr/>
            </p:nvSpPr>
            <p:spPr>
              <a:xfrm>
                <a:off x="869208" y="2011642"/>
                <a:ext cx="2984975" cy="2984975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429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014238D1-E29A-49AA-9375-6DC5CC5B62D4}"/>
                  </a:ext>
                </a:extLst>
              </p:cNvPr>
              <p:cNvSpPr/>
              <p:nvPr/>
            </p:nvSpPr>
            <p:spPr>
              <a:xfrm>
                <a:off x="1140083" y="2223683"/>
                <a:ext cx="2547257" cy="2547257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4318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16E73DA4-6A36-4B8A-87BD-4EFB0084DF62}"/>
                  </a:ext>
                </a:extLst>
              </p:cNvPr>
              <p:cNvSpPr/>
              <p:nvPr/>
            </p:nvSpPr>
            <p:spPr>
              <a:xfrm>
                <a:off x="1422705" y="2461613"/>
                <a:ext cx="2005264" cy="2005264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</p:grpSp>
      </p:grpSp>
      <p:pic>
        <p:nvPicPr>
          <p:cNvPr id="12" name="Kép 11" descr="A képen kültéri, fa, talaj, épület látható&#10;&#10;Automatikusan generált leírás">
            <a:extLst>
              <a:ext uri="{FF2B5EF4-FFF2-40B4-BE49-F238E27FC236}">
                <a16:creationId xmlns:a16="http://schemas.microsoft.com/office/drawing/2014/main" id="{FB9CC7DA-F501-42CD-9E67-0619BA2F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1139" r="30948" b="5313"/>
          <a:stretch/>
        </p:blipFill>
        <p:spPr>
          <a:xfrm>
            <a:off x="1313112" y="2025205"/>
            <a:ext cx="3152870" cy="3152870"/>
          </a:xfrm>
          <a:prstGeom prst="ellipse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B0A0460C-75EB-44FA-9693-33FB67179B28}"/>
              </a:ext>
            </a:extLst>
          </p:cNvPr>
          <p:cNvGrpSpPr/>
          <p:nvPr/>
        </p:nvGrpSpPr>
        <p:grpSpPr>
          <a:xfrm>
            <a:off x="6004780" y="1082791"/>
            <a:ext cx="3875867" cy="3875867"/>
            <a:chOff x="1803889" y="1971781"/>
            <a:chExt cx="3456000" cy="3456000"/>
          </a:xfrm>
        </p:grpSpPr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93AE1FCA-E0E9-4286-9F7F-8FAD2F82C2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03889" y="1971781"/>
              <a:ext cx="3456000" cy="3456000"/>
              <a:chOff x="4036060" y="2066253"/>
              <a:chExt cx="1620000" cy="1620000"/>
            </a:xfrm>
            <a:effectLst>
              <a:outerShdw blurRad="4699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Oval 12">
                <a:extLst>
                  <a:ext uri="{FF2B5EF4-FFF2-40B4-BE49-F238E27FC236}">
                    <a16:creationId xmlns:a16="http://schemas.microsoft.com/office/drawing/2014/main" id="{8AE3F67D-B995-4D07-BE10-8C4447477A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036060" y="2066253"/>
                <a:ext cx="1620000" cy="16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" name="Oval 13">
                <a:extLst>
                  <a:ext uri="{FF2B5EF4-FFF2-40B4-BE49-F238E27FC236}">
                    <a16:creationId xmlns:a16="http://schemas.microsoft.com/office/drawing/2014/main" id="{28CC89FE-13EB-4F72-A911-AC3684012B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167087" y="2195775"/>
                <a:ext cx="1368000" cy="13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3631B61A-D529-4F4D-AB1A-1DF7ADCB032F}"/>
                </a:ext>
              </a:extLst>
            </p:cNvPr>
            <p:cNvGrpSpPr/>
            <p:nvPr/>
          </p:nvGrpSpPr>
          <p:grpSpPr>
            <a:xfrm>
              <a:off x="2039401" y="2207293"/>
              <a:ext cx="2984975" cy="2984975"/>
              <a:chOff x="869208" y="2011642"/>
              <a:chExt cx="2984975" cy="2984975"/>
            </a:xfrm>
          </p:grpSpPr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95B54DAE-64F1-4E81-9B2E-BB4D370374BD}"/>
                  </a:ext>
                </a:extLst>
              </p:cNvPr>
              <p:cNvSpPr/>
              <p:nvPr/>
            </p:nvSpPr>
            <p:spPr>
              <a:xfrm>
                <a:off x="869208" y="2011642"/>
                <a:ext cx="2984975" cy="2984975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429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20" name="Oval 8">
                <a:extLst>
                  <a:ext uri="{FF2B5EF4-FFF2-40B4-BE49-F238E27FC236}">
                    <a16:creationId xmlns:a16="http://schemas.microsoft.com/office/drawing/2014/main" id="{6A8F555D-C537-4167-9353-1E809902943C}"/>
                  </a:ext>
                </a:extLst>
              </p:cNvPr>
              <p:cNvSpPr/>
              <p:nvPr/>
            </p:nvSpPr>
            <p:spPr>
              <a:xfrm>
                <a:off x="1140083" y="2223683"/>
                <a:ext cx="2547257" cy="2547257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4318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21" name="Oval 9">
                <a:extLst>
                  <a:ext uri="{FF2B5EF4-FFF2-40B4-BE49-F238E27FC236}">
                    <a16:creationId xmlns:a16="http://schemas.microsoft.com/office/drawing/2014/main" id="{C00A2325-C403-4E88-A089-354E7E684390}"/>
                  </a:ext>
                </a:extLst>
              </p:cNvPr>
              <p:cNvSpPr/>
              <p:nvPr/>
            </p:nvSpPr>
            <p:spPr>
              <a:xfrm>
                <a:off x="1422705" y="2461613"/>
                <a:ext cx="2005264" cy="2005264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</p:grpSp>
      </p:grpSp>
      <p:pic>
        <p:nvPicPr>
          <p:cNvPr id="15" name="Kép 14" descr="A képen szöveg, fa, kültéri, fű látható&#10;&#10;Automatikusan generált leírás">
            <a:extLst>
              <a:ext uri="{FF2B5EF4-FFF2-40B4-BE49-F238E27FC236}">
                <a16:creationId xmlns:a16="http://schemas.microsoft.com/office/drawing/2014/main" id="{A3DE50B8-2554-4216-A4D1-238475CB1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2" r="19078"/>
          <a:stretch/>
        </p:blipFill>
        <p:spPr>
          <a:xfrm>
            <a:off x="6729056" y="1688415"/>
            <a:ext cx="2568512" cy="2568512"/>
          </a:xfrm>
          <a:prstGeom prst="ellipse">
            <a:avLst/>
          </a:prstGeom>
        </p:spPr>
      </p:pic>
      <p:sp>
        <p:nvSpPr>
          <p:cNvPr id="24" name="Title 4">
            <a:extLst>
              <a:ext uri="{FF2B5EF4-FFF2-40B4-BE49-F238E27FC236}">
                <a16:creationId xmlns:a16="http://schemas.microsoft.com/office/drawing/2014/main" id="{F4E35C54-3726-4E1F-92BD-F7D2A7E761AD}"/>
              </a:ext>
            </a:extLst>
          </p:cNvPr>
          <p:cNvSpPr txBox="1">
            <a:spLocks/>
          </p:cNvSpPr>
          <p:nvPr/>
        </p:nvSpPr>
        <p:spPr>
          <a:xfrm>
            <a:off x="484382" y="689770"/>
            <a:ext cx="8242368" cy="55989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CÉGCSOPORT FELÉPÍTÉSE</a:t>
            </a:r>
            <a:endParaRPr lang="en-HU" sz="35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3DE199E-08E6-45C4-8CC6-75EC421DDBDA}"/>
              </a:ext>
            </a:extLst>
          </p:cNvPr>
          <p:cNvSpPr txBox="1">
            <a:spLocks/>
          </p:cNvSpPr>
          <p:nvPr/>
        </p:nvSpPr>
        <p:spPr>
          <a:xfrm>
            <a:off x="4849352" y="5055095"/>
            <a:ext cx="2474630" cy="12618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4000" b="1" kern="1200" spc="0" baseline="0" dirty="0">
                <a:solidFill>
                  <a:srgbClr val="2385BB"/>
                </a:solidFill>
                <a:latin typeface="Verdana" panose="020B060403050404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SZEGED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</a:rPr>
              <a:t>trend-kiegészítők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</a:rPr>
              <a:t>peciális gyógyászati célra szánt élelmiszerek </a:t>
            </a:r>
            <a:endParaRPr lang="hu-HU" sz="1200" b="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Liquid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formák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EU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GMP (fejlesztés alatt)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543AF6-4517-4444-B81E-E6680B0AFDC5}"/>
              </a:ext>
            </a:extLst>
          </p:cNvPr>
          <p:cNvSpPr txBox="1">
            <a:spLocks/>
          </p:cNvSpPr>
          <p:nvPr/>
        </p:nvSpPr>
        <p:spPr>
          <a:xfrm>
            <a:off x="9429409" y="4320943"/>
            <a:ext cx="2062618" cy="10002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4000" b="1" kern="1200" spc="0" baseline="0" dirty="0">
                <a:solidFill>
                  <a:srgbClr val="2385BB"/>
                </a:solidFill>
                <a:latin typeface="Verdana" panose="020B060403050404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SZABADKA</a:t>
            </a:r>
          </a:p>
          <a:p>
            <a:pPr marL="171450" lvl="0" indent="-171450"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</a:rPr>
              <a:t>EU GMP engedély</a:t>
            </a:r>
          </a:p>
          <a:p>
            <a:pPr marL="171450" indent="-171450"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</a:rPr>
              <a:t>Vényköteles és vény nélküli gyógyszerek</a:t>
            </a:r>
          </a:p>
          <a:p>
            <a:pPr marL="171450" indent="-171450" defTabSz="685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hu-HU" sz="1200" b="0" dirty="0">
                <a:solidFill>
                  <a:schemeClr val="tx2"/>
                </a:solidFill>
                <a:ea typeface="Verdana" panose="020B0604030504040204" pitchFamily="34" charset="0"/>
              </a:rPr>
              <a:t>Étrend-kiegészítők</a:t>
            </a:r>
            <a:endParaRPr lang="en-US" sz="1200" b="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5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EF544D4-4BBD-499D-86E0-2CD0D914D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47"/>
            <a:ext cx="11520488" cy="6486722"/>
          </a:xfrm>
          <a:prstGeom prst="rect">
            <a:avLst/>
          </a:prstGeom>
        </p:spPr>
      </p:pic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E8147259-5576-4D77-83D2-EE77155EAEB0}"/>
              </a:ext>
            </a:extLst>
          </p:cNvPr>
          <p:cNvCxnSpPr>
            <a:cxnSpLocks/>
          </p:cNvCxnSpPr>
          <p:nvPr/>
        </p:nvCxnSpPr>
        <p:spPr>
          <a:xfrm>
            <a:off x="4906270" y="3961087"/>
            <a:ext cx="1346893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>
            <a:extLst>
              <a:ext uri="{FF2B5EF4-FFF2-40B4-BE49-F238E27FC236}">
                <a16:creationId xmlns:a16="http://schemas.microsoft.com/office/drawing/2014/main" id="{BE7ADFC0-E32D-4AD8-9EBA-43258DD73C77}"/>
              </a:ext>
            </a:extLst>
          </p:cNvPr>
          <p:cNvSpPr/>
          <p:nvPr/>
        </p:nvSpPr>
        <p:spPr>
          <a:xfrm>
            <a:off x="2213895" y="3797322"/>
            <a:ext cx="2505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  <a:buClr>
                <a:schemeClr val="tx1"/>
              </a:buClr>
            </a:pPr>
            <a:r>
              <a:rPr lang="hu-HU" sz="1800" dirty="0">
                <a:solidFill>
                  <a:schemeClr val="bg1"/>
                </a:solidFill>
              </a:rPr>
              <a:t>Fájdalom- és mozgásszervi terület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1CED8D2-B8C3-4CF8-B815-4EC9F083B14F}"/>
              </a:ext>
            </a:extLst>
          </p:cNvPr>
          <p:cNvSpPr/>
          <p:nvPr/>
        </p:nvSpPr>
        <p:spPr>
          <a:xfrm>
            <a:off x="2937482" y="2963904"/>
            <a:ext cx="2868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 err="1">
                <a:solidFill>
                  <a:schemeClr val="bg1"/>
                </a:solidFill>
              </a:rPr>
              <a:t>Gasztroenterológia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4088C3B-2D2A-4796-98A9-C30F1C2BC9A2}"/>
              </a:ext>
            </a:extLst>
          </p:cNvPr>
          <p:cNvSpPr/>
          <p:nvPr/>
        </p:nvSpPr>
        <p:spPr>
          <a:xfrm>
            <a:off x="8000999" y="1914053"/>
            <a:ext cx="210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</a:rPr>
              <a:t>Fül-orr-gégészet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04B2A6F-81FA-42EB-B901-49AA2E0C2853}"/>
              </a:ext>
            </a:extLst>
          </p:cNvPr>
          <p:cNvSpPr/>
          <p:nvPr/>
        </p:nvSpPr>
        <p:spPr>
          <a:xfrm>
            <a:off x="3321154" y="1828663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Szemészet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42733FC-7F2E-43DE-BCC5-5369BCF28B21}"/>
              </a:ext>
            </a:extLst>
          </p:cNvPr>
          <p:cNvSpPr/>
          <p:nvPr/>
        </p:nvSpPr>
        <p:spPr>
          <a:xfrm>
            <a:off x="8625899" y="674231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Neurológia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9B016CD-9627-4718-8267-56D8106F6B53}"/>
              </a:ext>
            </a:extLst>
          </p:cNvPr>
          <p:cNvSpPr/>
          <p:nvPr/>
        </p:nvSpPr>
        <p:spPr>
          <a:xfrm>
            <a:off x="8592437" y="4414456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Bőrgyógyászat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49D4AA83-3F6D-43AC-9EF0-64443F0D8EDE}"/>
              </a:ext>
            </a:extLst>
          </p:cNvPr>
          <p:cNvSpPr/>
          <p:nvPr/>
        </p:nvSpPr>
        <p:spPr>
          <a:xfrm>
            <a:off x="8524383" y="3232781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Urológia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B67B10E-3468-45DF-BDAD-D397CA67168D}"/>
              </a:ext>
            </a:extLst>
          </p:cNvPr>
          <p:cNvSpPr/>
          <p:nvPr/>
        </p:nvSpPr>
        <p:spPr>
          <a:xfrm>
            <a:off x="8150477" y="2309190"/>
            <a:ext cx="2995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Fertőző betegségek (antibiotikumok)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EC54D1CC-EBA4-4F49-B0AB-500375F6FC6F}"/>
              </a:ext>
            </a:extLst>
          </p:cNvPr>
          <p:cNvSpPr/>
          <p:nvPr/>
        </p:nvSpPr>
        <p:spPr>
          <a:xfrm>
            <a:off x="2193439" y="2636200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Anyagcsere folyamatok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69DC8827-1464-48C9-B2AE-68D2CC1C5541}"/>
              </a:ext>
            </a:extLst>
          </p:cNvPr>
          <p:cNvSpPr/>
          <p:nvPr/>
        </p:nvSpPr>
        <p:spPr>
          <a:xfrm>
            <a:off x="8592437" y="3959634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hu-HU" sz="1800" dirty="0">
                <a:solidFill>
                  <a:schemeClr val="bg1"/>
                </a:solidFill>
              </a:rPr>
              <a:t>Allergia/Immunológia</a:t>
            </a:r>
          </a:p>
        </p:txBody>
      </p:sp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3D0DB485-9A24-4F9F-9C13-16C69077BCD3}"/>
              </a:ext>
            </a:extLst>
          </p:cNvPr>
          <p:cNvCxnSpPr>
            <a:cxnSpLocks/>
          </p:cNvCxnSpPr>
          <p:nvPr/>
        </p:nvCxnSpPr>
        <p:spPr>
          <a:xfrm flipH="1">
            <a:off x="6557257" y="3341962"/>
            <a:ext cx="1891418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7">
            <a:extLst>
              <a:ext uri="{FF2B5EF4-FFF2-40B4-BE49-F238E27FC236}">
                <a16:creationId xmlns:a16="http://schemas.microsoft.com/office/drawing/2014/main" id="{96E10EF3-8115-4830-8B57-42D512697F7D}"/>
              </a:ext>
            </a:extLst>
          </p:cNvPr>
          <p:cNvCxnSpPr>
            <a:cxnSpLocks/>
          </p:cNvCxnSpPr>
          <p:nvPr/>
        </p:nvCxnSpPr>
        <p:spPr>
          <a:xfrm flipH="1">
            <a:off x="6632965" y="2510718"/>
            <a:ext cx="1368035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7">
            <a:extLst>
              <a:ext uri="{FF2B5EF4-FFF2-40B4-BE49-F238E27FC236}">
                <a16:creationId xmlns:a16="http://schemas.microsoft.com/office/drawing/2014/main" id="{FD24F145-30F5-4F3E-9667-5172B48CCAE1}"/>
              </a:ext>
            </a:extLst>
          </p:cNvPr>
          <p:cNvCxnSpPr>
            <a:cxnSpLocks/>
          </p:cNvCxnSpPr>
          <p:nvPr/>
        </p:nvCxnSpPr>
        <p:spPr>
          <a:xfrm flipH="1">
            <a:off x="6632964" y="2232990"/>
            <a:ext cx="1368035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7">
            <a:extLst>
              <a:ext uri="{FF2B5EF4-FFF2-40B4-BE49-F238E27FC236}">
                <a16:creationId xmlns:a16="http://schemas.microsoft.com/office/drawing/2014/main" id="{48E8ECF4-8D12-4E39-9A8A-D9B8769DA4A1}"/>
              </a:ext>
            </a:extLst>
          </p:cNvPr>
          <p:cNvCxnSpPr>
            <a:cxnSpLocks/>
          </p:cNvCxnSpPr>
          <p:nvPr/>
        </p:nvCxnSpPr>
        <p:spPr>
          <a:xfrm flipH="1">
            <a:off x="6632965" y="839671"/>
            <a:ext cx="1891418" cy="971078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36CC3D35-5650-4703-A000-37B7D29ACBFD}"/>
              </a:ext>
            </a:extLst>
          </p:cNvPr>
          <p:cNvCxnSpPr>
            <a:cxnSpLocks/>
          </p:cNvCxnSpPr>
          <p:nvPr/>
        </p:nvCxnSpPr>
        <p:spPr>
          <a:xfrm>
            <a:off x="4754833" y="2013329"/>
            <a:ext cx="1706916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624461-3309-4F5B-BBB0-8EA30683D105}"/>
              </a:ext>
            </a:extLst>
          </p:cNvPr>
          <p:cNvCxnSpPr>
            <a:cxnSpLocks/>
          </p:cNvCxnSpPr>
          <p:nvPr/>
        </p:nvCxnSpPr>
        <p:spPr>
          <a:xfrm>
            <a:off x="5397003" y="3148570"/>
            <a:ext cx="1082885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6994B04A-4E91-4275-9C09-E5E44C0FDC8E}"/>
              </a:ext>
            </a:extLst>
          </p:cNvPr>
          <p:cNvCxnSpPr>
            <a:cxnSpLocks/>
          </p:cNvCxnSpPr>
          <p:nvPr/>
        </p:nvCxnSpPr>
        <p:spPr>
          <a:xfrm>
            <a:off x="5227739" y="2803850"/>
            <a:ext cx="1346893" cy="0"/>
          </a:xfrm>
          <a:prstGeom prst="line">
            <a:avLst/>
          </a:prstGeom>
          <a:ln w="1905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ím 1">
            <a:extLst>
              <a:ext uri="{FF2B5EF4-FFF2-40B4-BE49-F238E27FC236}">
                <a16:creationId xmlns:a16="http://schemas.microsoft.com/office/drawing/2014/main" id="{B42D950F-CA5D-4E3F-9E81-C994EAAE5052}"/>
              </a:ext>
            </a:extLst>
          </p:cNvPr>
          <p:cNvSpPr txBox="1">
            <a:spLocks/>
          </p:cNvSpPr>
          <p:nvPr/>
        </p:nvSpPr>
        <p:spPr>
          <a:xfrm>
            <a:off x="457766" y="675676"/>
            <a:ext cx="4566694" cy="50266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SZAKTERÜLETEK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CC89CF65-3F8B-4A92-B616-0EFBF59A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361" y="6136209"/>
            <a:ext cx="1087952" cy="1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9B7B76-3B09-C195-F7D6-5C6000E9835C}"/>
              </a:ext>
            </a:extLst>
          </p:cNvPr>
          <p:cNvSpPr/>
          <p:nvPr/>
        </p:nvSpPr>
        <p:spPr>
          <a:xfrm>
            <a:off x="0" y="4350251"/>
            <a:ext cx="11520488" cy="2129924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27365B7-D749-698E-4C1F-B72922C62694}"/>
              </a:ext>
            </a:extLst>
          </p:cNvPr>
          <p:cNvSpPr txBox="1">
            <a:spLocks/>
          </p:cNvSpPr>
          <p:nvPr/>
        </p:nvSpPr>
        <p:spPr>
          <a:xfrm>
            <a:off x="477623" y="677155"/>
            <a:ext cx="9830515" cy="530191"/>
          </a:xfrm>
          <a:prstGeom prst="rect">
            <a:avLst/>
          </a:prstGeom>
          <a:effectLst/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TERMÉK KATEGÓRIÁK</a:t>
            </a:r>
            <a:endParaRPr lang="en-GB" sz="35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HU" sz="38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picture containing text, fruit&#10;&#10;Description automatically generated">
            <a:extLst>
              <a:ext uri="{FF2B5EF4-FFF2-40B4-BE49-F238E27FC236}">
                <a16:creationId xmlns:a16="http://schemas.microsoft.com/office/drawing/2014/main" id="{CD89EAB3-1E9E-BA55-DAF8-00919E056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86" y="1861426"/>
            <a:ext cx="2033900" cy="1980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18D9924-C351-654A-536F-F95158088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883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AD3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0AB73B1-DD1E-6D0D-6929-3E0A8F62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1927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53">
            <a:extLst>
              <a:ext uri="{FF2B5EF4-FFF2-40B4-BE49-F238E27FC236}">
                <a16:creationId xmlns:a16="http://schemas.microsoft.com/office/drawing/2014/main" id="{63DD703F-7265-C80E-CA9D-9CEF9786D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369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BD4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54">
            <a:extLst>
              <a:ext uri="{FF2B5EF4-FFF2-40B4-BE49-F238E27FC236}">
                <a16:creationId xmlns:a16="http://schemas.microsoft.com/office/drawing/2014/main" id="{2C1D03DD-5AB0-EC53-9274-C588998D0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413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53">
            <a:extLst>
              <a:ext uri="{FF2B5EF4-FFF2-40B4-BE49-F238E27FC236}">
                <a16:creationId xmlns:a16="http://schemas.microsoft.com/office/drawing/2014/main" id="{6F158108-4701-AF49-84D3-380210237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112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BD4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54">
            <a:extLst>
              <a:ext uri="{FF2B5EF4-FFF2-40B4-BE49-F238E27FC236}">
                <a16:creationId xmlns:a16="http://schemas.microsoft.com/office/drawing/2014/main" id="{5CD587B0-D5C2-DC27-98D0-B78B0FCDA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156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53">
            <a:extLst>
              <a:ext uri="{FF2B5EF4-FFF2-40B4-BE49-F238E27FC236}">
                <a16:creationId xmlns:a16="http://schemas.microsoft.com/office/drawing/2014/main" id="{242FF396-0BA8-B8F6-BD63-EBAF5402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855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BD4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 54">
            <a:extLst>
              <a:ext uri="{FF2B5EF4-FFF2-40B4-BE49-F238E27FC236}">
                <a16:creationId xmlns:a16="http://schemas.microsoft.com/office/drawing/2014/main" id="{52DD7E5D-4216-E259-B965-FC37AAD6B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899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id="{6B8092C5-F5C2-7AE7-329F-034761C5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98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BD4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4">
            <a:extLst>
              <a:ext uri="{FF2B5EF4-FFF2-40B4-BE49-F238E27FC236}">
                <a16:creationId xmlns:a16="http://schemas.microsoft.com/office/drawing/2014/main" id="{81073FF5-FF4E-FAE5-45CD-3BAC2E969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642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rgbClr val="2384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40">
            <a:extLst>
              <a:ext uri="{FF2B5EF4-FFF2-40B4-BE49-F238E27FC236}">
                <a16:creationId xmlns:a16="http://schemas.microsoft.com/office/drawing/2014/main" id="{94C12CE2-1D15-A37D-D020-DEB7D14BD8BC}"/>
              </a:ext>
            </a:extLst>
          </p:cNvPr>
          <p:cNvSpPr txBox="1"/>
          <p:nvPr/>
        </p:nvSpPr>
        <p:spPr>
          <a:xfrm>
            <a:off x="3798892" y="4265119"/>
            <a:ext cx="816002" cy="634031"/>
          </a:xfrm>
          <a:prstGeom prst="rect">
            <a:avLst/>
          </a:prstGeom>
          <a:noFill/>
          <a:effectLst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Vény nélküli márkák</a:t>
            </a:r>
          </a:p>
        </p:txBody>
      </p:sp>
      <p:sp>
        <p:nvSpPr>
          <p:cNvPr id="26" name="TextBox 40">
            <a:extLst>
              <a:ext uri="{FF2B5EF4-FFF2-40B4-BE49-F238E27FC236}">
                <a16:creationId xmlns:a16="http://schemas.microsoft.com/office/drawing/2014/main" id="{F716EFD6-926E-15B5-CADC-1708FE8640ED}"/>
              </a:ext>
            </a:extLst>
          </p:cNvPr>
          <p:cNvSpPr txBox="1"/>
          <p:nvPr/>
        </p:nvSpPr>
        <p:spPr>
          <a:xfrm>
            <a:off x="2151463" y="4256134"/>
            <a:ext cx="1132083" cy="634031"/>
          </a:xfrm>
          <a:prstGeom prst="rect">
            <a:avLst/>
          </a:prstGeom>
          <a:noFill/>
          <a:effectLst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Vényköteles</a:t>
            </a:r>
            <a:b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Goodwill </a:t>
            </a:r>
            <a:r>
              <a:rPr lang="hu-HU" sz="11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generikumok</a:t>
            </a:r>
            <a:endParaRPr lang="hu-HU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80CF85AD-D01E-A6D1-FE5A-55ACE5DF1A97}"/>
              </a:ext>
            </a:extLst>
          </p:cNvPr>
          <p:cNvSpPr txBox="1"/>
          <p:nvPr/>
        </p:nvSpPr>
        <p:spPr>
          <a:xfrm>
            <a:off x="594423" y="4265119"/>
            <a:ext cx="1042088" cy="634031"/>
          </a:xfrm>
          <a:prstGeom prst="rect">
            <a:avLst/>
          </a:prstGeom>
          <a:noFill/>
          <a:effectLst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Vényköteles</a:t>
            </a:r>
            <a:b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originális termékek</a:t>
            </a:r>
            <a:endParaRPr lang="hu-HU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A520A531-27BF-5DCF-E039-F3A4EACCA761}"/>
              </a:ext>
            </a:extLst>
          </p:cNvPr>
          <p:cNvSpPr txBox="1"/>
          <p:nvPr/>
        </p:nvSpPr>
        <p:spPr>
          <a:xfrm>
            <a:off x="5187113" y="4274546"/>
            <a:ext cx="1118380" cy="624604"/>
          </a:xfrm>
          <a:prstGeom prst="rect">
            <a:avLst/>
          </a:prstGeom>
          <a:noFill/>
          <a:effectLst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Speciális gyógyászati célra szánt élelmiszerek</a:t>
            </a: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F3CBAF49-6125-E3BA-D398-3D86CEFA1867}"/>
              </a:ext>
            </a:extLst>
          </p:cNvPr>
          <p:cNvSpPr txBox="1"/>
          <p:nvPr/>
        </p:nvSpPr>
        <p:spPr>
          <a:xfrm>
            <a:off x="8220574" y="4236489"/>
            <a:ext cx="1143645" cy="691290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Goodwill </a:t>
            </a:r>
          </a:p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speciális étrend-kiegészítők</a:t>
            </a:r>
          </a:p>
        </p:txBody>
      </p:sp>
      <p:sp>
        <p:nvSpPr>
          <p:cNvPr id="36" name="Freeform 53">
            <a:extLst>
              <a:ext uri="{FF2B5EF4-FFF2-40B4-BE49-F238E27FC236}">
                <a16:creationId xmlns:a16="http://schemas.microsoft.com/office/drawing/2014/main" id="{D150E1E1-DEA4-F04F-8010-2C102AB8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7626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BD4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Freeform 54">
            <a:extLst>
              <a:ext uri="{FF2B5EF4-FFF2-40B4-BE49-F238E27FC236}">
                <a16:creationId xmlns:a16="http://schemas.microsoft.com/office/drawing/2014/main" id="{BD4EB05F-5134-3B6F-58F2-2DF4DDD42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670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40">
            <a:extLst>
              <a:ext uri="{FF2B5EF4-FFF2-40B4-BE49-F238E27FC236}">
                <a16:creationId xmlns:a16="http://schemas.microsoft.com/office/drawing/2014/main" id="{5AE37456-F837-A885-E31F-6E9E1504B455}"/>
              </a:ext>
            </a:extLst>
          </p:cNvPr>
          <p:cNvSpPr txBox="1"/>
          <p:nvPr/>
        </p:nvSpPr>
        <p:spPr>
          <a:xfrm>
            <a:off x="6667940" y="4103666"/>
            <a:ext cx="1160835" cy="1049187"/>
          </a:xfrm>
          <a:prstGeom prst="rect">
            <a:avLst/>
          </a:prstGeom>
          <a:noFill/>
          <a:effectLst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1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zent-Györgyi</a:t>
            </a:r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Albert C </a:t>
            </a:r>
            <a:r>
              <a:rPr lang="en-US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Vitamin</a:t>
            </a:r>
            <a:endParaRPr lang="hu-HU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E8CAF11-0918-CC6A-B1B6-FBAEE8A8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138" y="4115880"/>
            <a:ext cx="1152000" cy="1080000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9D215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63CDDF6-5160-0979-CE41-4DE9456DE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4182" y="4114679"/>
            <a:ext cx="184571" cy="235572"/>
          </a:xfrm>
          <a:custGeom>
            <a:avLst/>
            <a:gdLst>
              <a:gd name="T0" fmla="*/ 330 w 331"/>
              <a:gd name="T1" fmla="*/ 412 h 413"/>
              <a:gd name="T2" fmla="*/ 0 w 331"/>
              <a:gd name="T3" fmla="*/ 412 h 413"/>
              <a:gd name="T4" fmla="*/ 0 w 331"/>
              <a:gd name="T5" fmla="*/ 0 h 413"/>
              <a:gd name="T6" fmla="*/ 330 w 331"/>
              <a:gd name="T7" fmla="*/ 41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" h="413">
                <a:moveTo>
                  <a:pt x="330" y="412"/>
                </a:moveTo>
                <a:lnTo>
                  <a:pt x="0" y="412"/>
                </a:lnTo>
                <a:lnTo>
                  <a:pt x="0" y="0"/>
                </a:lnTo>
                <a:lnTo>
                  <a:pt x="330" y="412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90000" anchor="ctr"/>
          <a:lstStyle/>
          <a:p>
            <a:endParaRPr lang="en-US" sz="2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3B363B4-687F-A397-48C4-5D54A37C2C41}"/>
              </a:ext>
            </a:extLst>
          </p:cNvPr>
          <p:cNvSpPr txBox="1"/>
          <p:nvPr/>
        </p:nvSpPr>
        <p:spPr>
          <a:xfrm>
            <a:off x="9744010" y="4265119"/>
            <a:ext cx="1129233" cy="634031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Goodwill </a:t>
            </a:r>
          </a:p>
          <a:p>
            <a:pPr algn="ctr"/>
            <a:r>
              <a:rPr lang="hu-HU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általános étrend-kiegészítők</a:t>
            </a:r>
          </a:p>
        </p:txBody>
      </p:sp>
      <p:pic>
        <p:nvPicPr>
          <p:cNvPr id="13" name="Kép 16">
            <a:extLst>
              <a:ext uri="{FF2B5EF4-FFF2-40B4-BE49-F238E27FC236}">
                <a16:creationId xmlns:a16="http://schemas.microsoft.com/office/drawing/2014/main" id="{C6E2110D-6705-0B9C-1995-D8DDC91F0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3" y="6096372"/>
            <a:ext cx="1080000" cy="270915"/>
          </a:xfrm>
          <a:prstGeom prst="rect">
            <a:avLst/>
          </a:prstGeom>
        </p:spPr>
      </p:pic>
      <p:pic>
        <p:nvPicPr>
          <p:cNvPr id="16" name="Kép 15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7137F310-8A18-4687-ACF2-C2C562CD7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0" y="2408643"/>
            <a:ext cx="1990148" cy="1436913"/>
          </a:xfrm>
          <a:prstGeom prst="rect">
            <a:avLst/>
          </a:prstGeom>
        </p:spPr>
      </p:pic>
      <p:pic>
        <p:nvPicPr>
          <p:cNvPr id="22" name="Kép 21" descr="A képen szöveg látható&#10;&#10;Automatikusan generált leírás">
            <a:extLst>
              <a:ext uri="{FF2B5EF4-FFF2-40B4-BE49-F238E27FC236}">
                <a16:creationId xmlns:a16="http://schemas.microsoft.com/office/drawing/2014/main" id="{F3B9BB20-6070-42F6-845B-F760099FD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87" y="2190339"/>
            <a:ext cx="1735200" cy="1688184"/>
          </a:xfrm>
          <a:prstGeom prst="rect">
            <a:avLst/>
          </a:prstGeom>
        </p:spPr>
      </p:pic>
      <p:pic>
        <p:nvPicPr>
          <p:cNvPr id="39" name="Kép 38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AAEA99EC-B1EE-4DD2-9F6E-3F97C54F58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46" y="2548245"/>
            <a:ext cx="1693128" cy="1354502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FB0914AD-8648-427D-A1BC-2F3BF1E713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16" y="2488084"/>
            <a:ext cx="1708160" cy="1259044"/>
          </a:xfrm>
          <a:prstGeom prst="rect">
            <a:avLst/>
          </a:prstGeom>
        </p:spPr>
      </p:pic>
      <p:pic>
        <p:nvPicPr>
          <p:cNvPr id="46" name="Kép 45" descr="A képen szöveg látható&#10;&#10;Automatikusan generált leírás">
            <a:extLst>
              <a:ext uri="{FF2B5EF4-FFF2-40B4-BE49-F238E27FC236}">
                <a16:creationId xmlns:a16="http://schemas.microsoft.com/office/drawing/2014/main" id="{981DE801-6706-4FBD-A038-1EEC07ABA2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69" y="1914571"/>
            <a:ext cx="2061716" cy="2005853"/>
          </a:xfrm>
          <a:prstGeom prst="rect">
            <a:avLst/>
          </a:prstGeom>
        </p:spPr>
      </p:pic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5923325A-833E-4E24-A825-B965619CF2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3" y="1523283"/>
            <a:ext cx="1949802" cy="24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7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2A1C60-F181-C712-3972-903261FD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83" y="792133"/>
            <a:ext cx="4547388" cy="569429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4C76E61B-1BC0-6FBF-69F1-947F22CA3918}"/>
              </a:ext>
            </a:extLst>
          </p:cNvPr>
          <p:cNvSpPr txBox="1">
            <a:spLocks/>
          </p:cNvSpPr>
          <p:nvPr/>
        </p:nvSpPr>
        <p:spPr>
          <a:xfrm>
            <a:off x="484383" y="689770"/>
            <a:ext cx="4335464" cy="1069583"/>
          </a:xfrm>
          <a:prstGeom prst="rect">
            <a:avLst/>
          </a:prstGeom>
          <a:effectLst/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FEJLESZTÉS</a:t>
            </a:r>
            <a:r>
              <a:rPr lang="en-GB" sz="32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 </a:t>
            </a:r>
            <a:r>
              <a:rPr lang="hu-HU" sz="32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ÉS</a:t>
            </a:r>
            <a:r>
              <a:rPr lang="en-GB" sz="32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 </a:t>
            </a:r>
          </a:p>
          <a:p>
            <a:r>
              <a:rPr lang="hu-HU" sz="32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HOZZÁADOTT ÉRTÉK</a:t>
            </a:r>
            <a:endParaRPr lang="en-GB" sz="32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  <a:p>
            <a:endParaRPr lang="en-GB" sz="38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HU" sz="38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Placeholder 27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1F3FA69-719A-331C-BF2A-3903F6A298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ln w="12700">
            <a:solidFill>
              <a:schemeClr val="bg1"/>
            </a:solidFill>
          </a:ln>
        </p:spPr>
      </p:pic>
      <p:pic>
        <p:nvPicPr>
          <p:cNvPr id="56" name="Picture Placeholder 5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7DD4D23-8D79-5540-B2F8-CA57533A7A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ln w="12700">
            <a:solidFill>
              <a:schemeClr val="bg1"/>
            </a:solidFill>
          </a:ln>
        </p:spPr>
      </p:pic>
      <p:pic>
        <p:nvPicPr>
          <p:cNvPr id="42" name="Picture Placeholder 41" descr="A person with his hand on his head&#10;&#10;Description automatically generated with medium confidence">
            <a:extLst>
              <a:ext uri="{FF2B5EF4-FFF2-40B4-BE49-F238E27FC236}">
                <a16:creationId xmlns:a16="http://schemas.microsoft.com/office/drawing/2014/main" id="{FEF30C82-E302-4812-51C0-E33EAE6548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ln w="12700">
            <a:solidFill>
              <a:schemeClr val="bg1"/>
            </a:solidFill>
          </a:ln>
        </p:spPr>
      </p:pic>
      <p:pic>
        <p:nvPicPr>
          <p:cNvPr id="40" name="Picture Placeholder 39" descr="Graphical user interface&#10;&#10;Description automatically generated">
            <a:extLst>
              <a:ext uri="{FF2B5EF4-FFF2-40B4-BE49-F238E27FC236}">
                <a16:creationId xmlns:a16="http://schemas.microsoft.com/office/drawing/2014/main" id="{64B62D09-EA7C-C06F-9249-65551C4DFE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077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27208AA-1FF6-23D4-210D-A73394875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5" name="Picture 4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8398A24F-CD5F-D0E9-7268-8E166D7F9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6" y="357447"/>
            <a:ext cx="1592221" cy="159222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99CBA2-A36B-8729-29D9-E366D8BE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42" b="6195"/>
          <a:stretch/>
        </p:blipFill>
        <p:spPr>
          <a:xfrm>
            <a:off x="3440741" y="2179584"/>
            <a:ext cx="8079747" cy="4300591"/>
          </a:xfrm>
          <a:prstGeom prst="rect">
            <a:avLst/>
          </a:prstGeom>
        </p:spPr>
      </p:pic>
      <p:pic>
        <p:nvPicPr>
          <p:cNvPr id="11" name="Picture 10" descr="A picture containing bathroom, white, tiled&#10;&#10;Description automatically generated">
            <a:extLst>
              <a:ext uri="{FF2B5EF4-FFF2-40B4-BE49-F238E27FC236}">
                <a16:creationId xmlns:a16="http://schemas.microsoft.com/office/drawing/2014/main" id="{2D4FA4D7-DAF5-B3F0-1347-08435BAAA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56" t="-4775" b="4775"/>
          <a:stretch/>
        </p:blipFill>
        <p:spPr>
          <a:xfrm>
            <a:off x="0" y="2629351"/>
            <a:ext cx="3528614" cy="3851992"/>
          </a:xfrm>
          <a:prstGeom prst="rect">
            <a:avLst/>
          </a:prstGeom>
        </p:spPr>
      </p:pic>
      <p:pic>
        <p:nvPicPr>
          <p:cNvPr id="14" name="Picture 13" descr="A person in a black dress&#10;&#10;Description automatically generated with medium confidence">
            <a:extLst>
              <a:ext uri="{FF2B5EF4-FFF2-40B4-BE49-F238E27FC236}">
                <a16:creationId xmlns:a16="http://schemas.microsoft.com/office/drawing/2014/main" id="{797CCE2B-EE10-6350-EF17-5BC27DCCD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914" y="157947"/>
            <a:ext cx="4335948" cy="6277510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74D610A2-3379-1443-8609-B91E983D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58064" y="669637"/>
            <a:ext cx="1294772" cy="53725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51C61C3-B414-FA4E-792E-D049D45FD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652" y="121332"/>
            <a:ext cx="2564278" cy="1674933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5FB0B85-1A94-F30D-3023-86D4152BF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9707" y="1502112"/>
            <a:ext cx="1962718" cy="1179372"/>
          </a:xfrm>
          <a:prstGeom prst="rect">
            <a:avLst/>
          </a:prstGeom>
        </p:spPr>
      </p:pic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A5E24A32-3480-0B77-B738-E1F2269B8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06" y="1908713"/>
            <a:ext cx="1799818" cy="548168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1D12394F-ED5D-E05D-B8FB-CD76EA471F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0475" y="3041680"/>
            <a:ext cx="3109747" cy="3027333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E852E83C-9C3B-C315-C779-C0BFFC8DC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697" y="2987701"/>
            <a:ext cx="3220646" cy="3135293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96E0E7-BA0C-F879-DB95-FEC5D4538A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7969" y="3950752"/>
            <a:ext cx="3785995" cy="2168486"/>
          </a:xfrm>
          <a:prstGeom prst="rect">
            <a:avLst/>
          </a:prstGeom>
        </p:spPr>
      </p:pic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15852D93-47B5-0073-8305-83DA7DE6D7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8861" y="5867576"/>
            <a:ext cx="1212993" cy="567881"/>
          </a:xfrm>
          <a:prstGeom prst="rect">
            <a:avLst/>
          </a:prstGeom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CB4B5E92-F3C7-4405-B4C3-0FF74B47D50A}"/>
              </a:ext>
            </a:extLst>
          </p:cNvPr>
          <p:cNvSpPr>
            <a:spLocks/>
          </p:cNvSpPr>
          <p:nvPr/>
        </p:nvSpPr>
        <p:spPr bwMode="auto">
          <a:xfrm>
            <a:off x="9724065" y="-6320"/>
            <a:ext cx="1796423" cy="1802585"/>
          </a:xfrm>
          <a:custGeom>
            <a:avLst/>
            <a:gdLst>
              <a:gd name="T0" fmla="*/ 91 w 492"/>
              <a:gd name="T1" fmla="*/ 403 h 494"/>
              <a:gd name="T2" fmla="*/ 422 w 492"/>
              <a:gd name="T3" fmla="*/ 403 h 494"/>
              <a:gd name="T4" fmla="*/ 489 w 492"/>
              <a:gd name="T5" fmla="*/ 265 h 494"/>
              <a:gd name="T6" fmla="*/ 489 w 492"/>
              <a:gd name="T7" fmla="*/ 265 h 494"/>
              <a:gd name="T8" fmla="*/ 489 w 492"/>
              <a:gd name="T9" fmla="*/ 264 h 494"/>
              <a:gd name="T10" fmla="*/ 489 w 492"/>
              <a:gd name="T11" fmla="*/ 216 h 494"/>
              <a:gd name="T12" fmla="*/ 492 w 492"/>
              <a:gd name="T13" fmla="*/ 0 h 494"/>
              <a:gd name="T14" fmla="*/ 268 w 492"/>
              <a:gd name="T15" fmla="*/ 4 h 494"/>
              <a:gd name="T16" fmla="*/ 237 w 492"/>
              <a:gd name="T17" fmla="*/ 5 h 494"/>
              <a:gd name="T18" fmla="*/ 229 w 492"/>
              <a:gd name="T19" fmla="*/ 5 h 494"/>
              <a:gd name="T20" fmla="*/ 230 w 492"/>
              <a:gd name="T21" fmla="*/ 6 h 494"/>
              <a:gd name="T22" fmla="*/ 91 w 492"/>
              <a:gd name="T23" fmla="*/ 72 h 494"/>
              <a:gd name="T24" fmla="*/ 91 w 492"/>
              <a:gd name="T25" fmla="*/ 403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2" h="494">
                <a:moveTo>
                  <a:pt x="91" y="403"/>
                </a:moveTo>
                <a:cubicBezTo>
                  <a:pt x="183" y="494"/>
                  <a:pt x="331" y="494"/>
                  <a:pt x="422" y="403"/>
                </a:cubicBezTo>
                <a:cubicBezTo>
                  <a:pt x="461" y="364"/>
                  <a:pt x="483" y="315"/>
                  <a:pt x="489" y="265"/>
                </a:cubicBezTo>
                <a:cubicBezTo>
                  <a:pt x="489" y="265"/>
                  <a:pt x="489" y="265"/>
                  <a:pt x="489" y="265"/>
                </a:cubicBezTo>
                <a:cubicBezTo>
                  <a:pt x="489" y="264"/>
                  <a:pt x="489" y="264"/>
                  <a:pt x="489" y="264"/>
                </a:cubicBezTo>
                <a:cubicBezTo>
                  <a:pt x="491" y="248"/>
                  <a:pt x="491" y="232"/>
                  <a:pt x="489" y="216"/>
                </a:cubicBezTo>
                <a:cubicBezTo>
                  <a:pt x="492" y="0"/>
                  <a:pt x="492" y="0"/>
                  <a:pt x="492" y="0"/>
                </a:cubicBezTo>
                <a:cubicBezTo>
                  <a:pt x="268" y="4"/>
                  <a:pt x="268" y="4"/>
                  <a:pt x="268" y="4"/>
                </a:cubicBezTo>
                <a:cubicBezTo>
                  <a:pt x="258" y="4"/>
                  <a:pt x="247" y="4"/>
                  <a:pt x="237" y="5"/>
                </a:cubicBezTo>
                <a:cubicBezTo>
                  <a:pt x="229" y="5"/>
                  <a:pt x="229" y="5"/>
                  <a:pt x="229" y="5"/>
                </a:cubicBezTo>
                <a:cubicBezTo>
                  <a:pt x="230" y="6"/>
                  <a:pt x="230" y="6"/>
                  <a:pt x="230" y="6"/>
                </a:cubicBezTo>
                <a:cubicBezTo>
                  <a:pt x="179" y="11"/>
                  <a:pt x="130" y="34"/>
                  <a:pt x="91" y="72"/>
                </a:cubicBezTo>
                <a:cubicBezTo>
                  <a:pt x="0" y="164"/>
                  <a:pt x="0" y="312"/>
                  <a:pt x="91" y="403"/>
                </a:cubicBezTo>
                <a:close/>
              </a:path>
            </a:pathLst>
          </a:custGeom>
          <a:solidFill>
            <a:srgbClr val="CAD31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940756D-EAF1-42AB-B378-7010560DFCE5}"/>
              </a:ext>
            </a:extLst>
          </p:cNvPr>
          <p:cNvSpPr txBox="1"/>
          <p:nvPr/>
        </p:nvSpPr>
        <p:spPr>
          <a:xfrm>
            <a:off x="9758363" y="508004"/>
            <a:ext cx="1762125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2023.</a:t>
            </a:r>
            <a:r>
              <a:rPr lang="hu-HU" b="1" dirty="0"/>
              <a:t> ÚJDONSÁGA</a:t>
            </a:r>
          </a:p>
        </p:txBody>
      </p:sp>
    </p:spTree>
    <p:extLst>
      <p:ext uri="{BB962C8B-B14F-4D97-AF65-F5344CB8AC3E}">
        <p14:creationId xmlns:p14="http://schemas.microsoft.com/office/powerpoint/2010/main" val="262966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e 8" descr="A képen személy, férfi látható&#10;&#10;Automatikusan generált leírás">
            <a:extLst>
              <a:ext uri="{FF2B5EF4-FFF2-40B4-BE49-F238E27FC236}">
                <a16:creationId xmlns:a16="http://schemas.microsoft.com/office/drawing/2014/main" id="{BED471E0-7FD9-4F29-8B61-06554B98A8E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r="23765" b="6439"/>
          <a:stretch/>
        </p:blipFill>
        <p:spPr>
          <a:xfrm>
            <a:off x="7210425" y="0"/>
            <a:ext cx="4319587" cy="6480175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11"/>
          </p:nvPr>
        </p:nvSpPr>
        <p:spPr>
          <a:xfrm>
            <a:off x="406693" y="1922263"/>
            <a:ext cx="6794207" cy="4394921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Zártkörű részvénykibocsátás (2023 H1)</a:t>
            </a:r>
          </a:p>
          <a:p>
            <a:pPr marL="774908" lvl="1" indent="-342900">
              <a:buFont typeface="Arial" panose="020B0604020202020204" pitchFamily="34" charset="0"/>
              <a:buChar char="•"/>
            </a:pPr>
            <a:r>
              <a:rPr lang="hu-HU" sz="1523" dirty="0">
                <a:latin typeface="Calibri" panose="020F0502020204030204" pitchFamily="34" charset="0"/>
                <a:ea typeface="Times New Roman" panose="02020603050405020304" pitchFamily="18" charset="0"/>
              </a:rPr>
              <a:t>A jelenlét erősítése</a:t>
            </a:r>
            <a:r>
              <a:rPr lang="hu-HU" sz="1523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belföldön és az EU </a:t>
            </a:r>
            <a:r>
              <a:rPr lang="hu-HU" sz="1523" dirty="0">
                <a:latin typeface="Calibri" panose="020F0502020204030204" pitchFamily="34" charset="0"/>
                <a:ea typeface="Times New Roman" panose="02020603050405020304" pitchFamily="18" charset="0"/>
              </a:rPr>
              <a:t>piacain</a:t>
            </a:r>
            <a:r>
              <a:rPr lang="hu-HU" sz="1523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hu-HU" sz="1523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sales</a:t>
            </a:r>
            <a:r>
              <a:rPr lang="hu-HU" sz="1523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kapacitások bővítése</a:t>
            </a:r>
          </a:p>
          <a:p>
            <a:pPr marL="774908" lvl="1" indent="-342900">
              <a:buFont typeface="Arial" panose="020B0604020202020204" pitchFamily="34" charset="0"/>
              <a:buChar char="•"/>
            </a:pPr>
            <a:r>
              <a:rPr lang="hu-HU" sz="1523" dirty="0">
                <a:latin typeface="Calibri" panose="020F0502020204030204" pitchFamily="34" charset="0"/>
              </a:rPr>
              <a:t>Új termékek fejlesztése, ehhez kapcsolódó HR bővítés, gép beszerzés, üzem építés, K+F kapacitás fejlesztése</a:t>
            </a:r>
          </a:p>
          <a:p>
            <a:pPr marL="774908" lvl="1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Start-</a:t>
            </a:r>
            <a:r>
              <a:rPr lang="hu-HU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up</a:t>
            </a:r>
            <a:r>
              <a:rPr lang="hu-H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alap létrehozása magas kockázatú, de nagy innováció tartalmú projektekre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1800" dirty="0">
                <a:latin typeface="Calibri" panose="020F0502020204030204" pitchFamily="34" charset="0"/>
              </a:rPr>
              <a:t>Kulcsszemélyek motiválása és a munkavállalói elkötelezettség növelése (2023 H2)</a:t>
            </a:r>
            <a:br>
              <a:rPr lang="hu-HU" sz="1800" dirty="0">
                <a:latin typeface="Calibri" panose="020F0502020204030204" pitchFamily="34" charset="0"/>
              </a:rPr>
            </a:br>
            <a:r>
              <a:rPr lang="hu-HU" sz="1800" dirty="0">
                <a:latin typeface="Calibri" panose="020F0502020204030204" pitchFamily="34" charset="0"/>
              </a:rPr>
              <a:t>A jelenlegi tulajdonosok részleges </a:t>
            </a:r>
            <a:r>
              <a:rPr lang="hu-HU" sz="1800" dirty="0" err="1">
                <a:latin typeface="Calibri" panose="020F0502020204030204" pitchFamily="34" charset="0"/>
              </a:rPr>
              <a:t>exit</a:t>
            </a:r>
            <a:r>
              <a:rPr lang="hu-HU" sz="1800" dirty="0">
                <a:latin typeface="Calibri" panose="020F0502020204030204" pitchFamily="34" charset="0"/>
              </a:rPr>
              <a:t>-lehetőségének megteremtése</a:t>
            </a:r>
          </a:p>
          <a:p>
            <a:r>
              <a:rPr lang="hu-HU" sz="1800" dirty="0">
                <a:latin typeface="Calibri" panose="020F0502020204030204" pitchFamily="34" charset="0"/>
              </a:rPr>
              <a:t> 3.  IPO, standard kategóriába lépés (2024-25)</a:t>
            </a:r>
          </a:p>
          <a:p>
            <a:pPr marL="774908" lvl="1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Nagyobb akvizícióhoz szükséges erőforrások megteremtése</a:t>
            </a:r>
          </a:p>
          <a:p>
            <a:pPr marL="774908" lvl="1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EU-n kívüli jelenlét fejlesztése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BE4BC89-2154-B190-39D1-45DF58CA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93065"/>
            <a:ext cx="5304792" cy="484748"/>
          </a:xfrm>
        </p:spPr>
        <p:txBody>
          <a:bodyPr/>
          <a:lstStyle/>
          <a:p>
            <a:r>
              <a:rPr lang="hu-HU" dirty="0"/>
              <a:t>TŐZSDEI TERVEK</a:t>
            </a:r>
            <a:endParaRPr lang="en-H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601305-CB77-9372-01C7-FFBE706A615E}"/>
              </a:ext>
            </a:extLst>
          </p:cNvPr>
          <p:cNvGrpSpPr/>
          <p:nvPr/>
        </p:nvGrpSpPr>
        <p:grpSpPr>
          <a:xfrm>
            <a:off x="7526553" y="146157"/>
            <a:ext cx="3712660" cy="991570"/>
            <a:chOff x="471921" y="4129986"/>
            <a:chExt cx="5556160" cy="1483928"/>
          </a:xfrm>
        </p:grpSpPr>
        <p:sp>
          <p:nvSpPr>
            <p:cNvPr id="13" name="Title 7">
              <a:extLst>
                <a:ext uri="{FF2B5EF4-FFF2-40B4-BE49-F238E27FC236}">
                  <a16:creationId xmlns:a16="http://schemas.microsoft.com/office/drawing/2014/main" id="{120C169F-DA33-2732-BC23-98F9B1F8D6CE}"/>
                </a:ext>
              </a:extLst>
            </p:cNvPr>
            <p:cNvSpPr txBox="1">
              <a:spLocks/>
            </p:cNvSpPr>
            <p:nvPr/>
          </p:nvSpPr>
          <p:spPr>
            <a:xfrm>
              <a:off x="471921" y="5396281"/>
              <a:ext cx="5030084" cy="217633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hu-HU" sz="4000" b="1" kern="1200" spc="0" baseline="0" dirty="0">
                  <a:solidFill>
                    <a:srgbClr val="2385BB"/>
                  </a:solidFill>
                  <a:latin typeface="Verdana" panose="020B060403050404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HU" sz="1050" b="0" dirty="0">
                  <a:solidFill>
                    <a:schemeClr val="bg1"/>
                  </a:solidFill>
                </a:rPr>
                <a:t>FASTER THAN ORGANIC GROWTH</a:t>
              </a:r>
            </a:p>
          </p:txBody>
        </p:sp>
        <p:sp>
          <p:nvSpPr>
            <p:cNvPr id="14" name="Title 7">
              <a:extLst>
                <a:ext uri="{FF2B5EF4-FFF2-40B4-BE49-F238E27FC236}">
                  <a16:creationId xmlns:a16="http://schemas.microsoft.com/office/drawing/2014/main" id="{B7EE294C-F51D-FAAB-A7AE-32B39D76C12F}"/>
                </a:ext>
              </a:extLst>
            </p:cNvPr>
            <p:cNvSpPr txBox="1">
              <a:spLocks/>
            </p:cNvSpPr>
            <p:nvPr/>
          </p:nvSpPr>
          <p:spPr>
            <a:xfrm>
              <a:off x="480177" y="4743358"/>
              <a:ext cx="5030084" cy="331633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hu-HU" sz="4000" b="1" kern="1200" spc="0" baseline="0" dirty="0">
                  <a:solidFill>
                    <a:srgbClr val="2385BB"/>
                  </a:solidFill>
                  <a:latin typeface="Verdana" panose="020B060403050404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HU" sz="1600" dirty="0">
                  <a:solidFill>
                    <a:schemeClr val="bg1"/>
                  </a:solidFill>
                </a:rPr>
                <a:t>From local to global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4737E2-27E5-147E-0A95-544AE90747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342" y="5207672"/>
              <a:ext cx="4417639" cy="8806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4236E4-726C-DBDD-1AA1-6BFB9F5B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57" y="4598982"/>
              <a:ext cx="444500" cy="635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C35B0A-D5CB-7E71-CFB4-BC93A3CD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881" y="4129986"/>
              <a:ext cx="1092200" cy="1092200"/>
            </a:xfrm>
            <a:prstGeom prst="rect">
              <a:avLst/>
            </a:prstGeom>
          </p:spPr>
        </p:pic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38522604-AFB6-4465-B8FE-C645AC441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361" y="6136209"/>
            <a:ext cx="1087952" cy="1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D5E994-AD40-A86C-1F6F-8EBD2F9AF0DC}"/>
              </a:ext>
            </a:extLst>
          </p:cNvPr>
          <p:cNvSpPr/>
          <p:nvPr/>
        </p:nvSpPr>
        <p:spPr>
          <a:xfrm>
            <a:off x="503238" y="1863524"/>
            <a:ext cx="1908000" cy="387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7" name="Samanta Smith">
            <a:extLst>
              <a:ext uri="{FF2B5EF4-FFF2-40B4-BE49-F238E27FC236}">
                <a16:creationId xmlns:a16="http://schemas.microsoft.com/office/drawing/2014/main" id="{E3488112-CC36-954E-481B-3D399D742067}"/>
              </a:ext>
            </a:extLst>
          </p:cNvPr>
          <p:cNvSpPr/>
          <p:nvPr/>
        </p:nvSpPr>
        <p:spPr>
          <a:xfrm>
            <a:off x="639538" y="4400639"/>
            <a:ext cx="65" cy="1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3600">
                <a:solidFill>
                  <a:srgbClr val="323C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sz="14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80A82-A572-B06A-11FB-6A942D1DF4BD}"/>
              </a:ext>
            </a:extLst>
          </p:cNvPr>
          <p:cNvSpPr/>
          <p:nvPr/>
        </p:nvSpPr>
        <p:spPr>
          <a:xfrm>
            <a:off x="2624806" y="1863524"/>
            <a:ext cx="1908000" cy="3877200"/>
          </a:xfrm>
          <a:prstGeom prst="rect">
            <a:avLst/>
          </a:prstGeom>
          <a:solidFill>
            <a:srgbClr val="005E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9BA40-6278-B5ED-5AB1-1F4F7EB148E0}"/>
              </a:ext>
            </a:extLst>
          </p:cNvPr>
          <p:cNvSpPr/>
          <p:nvPr/>
        </p:nvSpPr>
        <p:spPr>
          <a:xfrm>
            <a:off x="4746374" y="1863524"/>
            <a:ext cx="1908000" cy="387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96B29-5D3A-5337-D0B0-77E7405B9AF8}"/>
              </a:ext>
            </a:extLst>
          </p:cNvPr>
          <p:cNvSpPr/>
          <p:nvPr/>
        </p:nvSpPr>
        <p:spPr>
          <a:xfrm>
            <a:off x="6867942" y="1863524"/>
            <a:ext cx="1908000" cy="3877200"/>
          </a:xfrm>
          <a:prstGeom prst="rect">
            <a:avLst/>
          </a:prstGeom>
          <a:solidFill>
            <a:srgbClr val="005E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46B29D-0336-6610-DD5E-F4EDF476B40E}"/>
              </a:ext>
            </a:extLst>
          </p:cNvPr>
          <p:cNvSpPr/>
          <p:nvPr/>
        </p:nvSpPr>
        <p:spPr>
          <a:xfrm>
            <a:off x="8989511" y="1863524"/>
            <a:ext cx="1908000" cy="387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pic>
        <p:nvPicPr>
          <p:cNvPr id="12" name="Picture Placeholder 89">
            <a:extLst>
              <a:ext uri="{FF2B5EF4-FFF2-40B4-BE49-F238E27FC236}">
                <a16:creationId xmlns:a16="http://schemas.microsoft.com/office/drawing/2014/main" id="{84B0DD81-FE25-7D41-E53D-F6A8F8E1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64" y="2118091"/>
            <a:ext cx="1900800" cy="2321721"/>
          </a:xfrm>
          <a:prstGeom prst="rect">
            <a:avLst/>
          </a:prstGeom>
        </p:spPr>
      </p:pic>
      <p:sp>
        <p:nvSpPr>
          <p:cNvPr id="13" name="Snip Single Corner of Rectangle 12">
            <a:extLst>
              <a:ext uri="{FF2B5EF4-FFF2-40B4-BE49-F238E27FC236}">
                <a16:creationId xmlns:a16="http://schemas.microsoft.com/office/drawing/2014/main" id="{D89B82D1-163D-2020-E819-D36A6B654945}"/>
              </a:ext>
            </a:extLst>
          </p:cNvPr>
          <p:cNvSpPr/>
          <p:nvPr/>
        </p:nvSpPr>
        <p:spPr>
          <a:xfrm>
            <a:off x="503238" y="4147520"/>
            <a:ext cx="1908000" cy="1587112"/>
          </a:xfrm>
          <a:prstGeom prst="snip1Rect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F40501B0-3D04-2773-47E7-682B94C729C5}"/>
              </a:ext>
            </a:extLst>
          </p:cNvPr>
          <p:cNvSpPr txBox="1"/>
          <p:nvPr/>
        </p:nvSpPr>
        <p:spPr>
          <a:xfrm>
            <a:off x="722507" y="4366437"/>
            <a:ext cx="1466719" cy="1006672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Új, GMP gyártóüzem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(2023.)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C94DC0-D2D8-4F06-4A4A-E741FDAC62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-1" b="4305"/>
          <a:stretch/>
        </p:blipFill>
        <p:spPr>
          <a:xfrm>
            <a:off x="2617821" y="2118091"/>
            <a:ext cx="1910973" cy="2368724"/>
          </a:xfrm>
          <a:prstGeom prst="rect">
            <a:avLst/>
          </a:prstGeom>
        </p:spPr>
      </p:pic>
      <p:sp>
        <p:nvSpPr>
          <p:cNvPr id="16" name="Snip Single Corner of Rectangle 15">
            <a:extLst>
              <a:ext uri="{FF2B5EF4-FFF2-40B4-BE49-F238E27FC236}">
                <a16:creationId xmlns:a16="http://schemas.microsoft.com/office/drawing/2014/main" id="{7E60C5A7-DA19-0365-9676-4D59EE1D1698}"/>
              </a:ext>
            </a:extLst>
          </p:cNvPr>
          <p:cNvSpPr/>
          <p:nvPr/>
        </p:nvSpPr>
        <p:spPr>
          <a:xfrm>
            <a:off x="2620794" y="4147520"/>
            <a:ext cx="1908000" cy="1587112"/>
          </a:xfrm>
          <a:prstGeom prst="snip1Rect">
            <a:avLst/>
          </a:prstGeom>
          <a:solidFill>
            <a:srgbClr val="005E8E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3D1A6C-1FD0-CACF-BD66-6F794AD53A46}"/>
              </a:ext>
            </a:extLst>
          </p:cNvPr>
          <p:cNvSpPr txBox="1"/>
          <p:nvPr/>
        </p:nvSpPr>
        <p:spPr>
          <a:xfrm>
            <a:off x="2887294" y="4599470"/>
            <a:ext cx="1374999" cy="593558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Logisztikai központ fejlesztés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(2023.)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20B001-D905-0D52-CC58-2C85EAA2C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5478" r="25542" b="-924"/>
          <a:stretch/>
        </p:blipFill>
        <p:spPr>
          <a:xfrm>
            <a:off x="4746372" y="2113337"/>
            <a:ext cx="1908000" cy="2453564"/>
          </a:xfrm>
          <a:prstGeom prst="rect">
            <a:avLst/>
          </a:prstGeom>
        </p:spPr>
      </p:pic>
      <p:sp>
        <p:nvSpPr>
          <p:cNvPr id="19" name="Snip Single Corner of Rectangle 18">
            <a:extLst>
              <a:ext uri="{FF2B5EF4-FFF2-40B4-BE49-F238E27FC236}">
                <a16:creationId xmlns:a16="http://schemas.microsoft.com/office/drawing/2014/main" id="{4C69A963-3282-5A59-0E77-B0CF4F1160BE}"/>
              </a:ext>
            </a:extLst>
          </p:cNvPr>
          <p:cNvSpPr/>
          <p:nvPr/>
        </p:nvSpPr>
        <p:spPr>
          <a:xfrm>
            <a:off x="4746373" y="4147520"/>
            <a:ext cx="1908000" cy="1587112"/>
          </a:xfrm>
          <a:prstGeom prst="snip1Rect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533E3-9AFE-6492-FE11-859A1263743B}"/>
              </a:ext>
            </a:extLst>
          </p:cNvPr>
          <p:cNvSpPr txBox="1"/>
          <p:nvPr/>
        </p:nvSpPr>
        <p:spPr>
          <a:xfrm>
            <a:off x="4989527" y="4572994"/>
            <a:ext cx="1426419" cy="593558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Új HQ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(2024.)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78ED01-57B0-34C2-E23A-32817482E9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" b="-14737"/>
          <a:stretch/>
        </p:blipFill>
        <p:spPr>
          <a:xfrm>
            <a:off x="6863929" y="2087724"/>
            <a:ext cx="1906244" cy="2861999"/>
          </a:xfrm>
          <a:prstGeom prst="rect">
            <a:avLst/>
          </a:prstGeom>
        </p:spPr>
      </p:pic>
      <p:sp>
        <p:nvSpPr>
          <p:cNvPr id="22" name="Snip Single Corner of Rectangle 21">
            <a:extLst>
              <a:ext uri="{FF2B5EF4-FFF2-40B4-BE49-F238E27FC236}">
                <a16:creationId xmlns:a16="http://schemas.microsoft.com/office/drawing/2014/main" id="{6F46ACEB-FFE8-7E75-DA15-DA6A6AAC5BA3}"/>
              </a:ext>
            </a:extLst>
          </p:cNvPr>
          <p:cNvSpPr/>
          <p:nvPr/>
        </p:nvSpPr>
        <p:spPr>
          <a:xfrm>
            <a:off x="6871954" y="4147520"/>
            <a:ext cx="1908000" cy="1587112"/>
          </a:xfrm>
          <a:prstGeom prst="snip1Rect">
            <a:avLst/>
          </a:prstGeom>
          <a:solidFill>
            <a:srgbClr val="005E8E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AA7CE1-0013-F334-7AC8-B297B95AE7FC}"/>
              </a:ext>
            </a:extLst>
          </p:cNvPr>
          <p:cNvSpPr txBox="1"/>
          <p:nvPr/>
        </p:nvSpPr>
        <p:spPr>
          <a:xfrm>
            <a:off x="7061582" y="4566901"/>
            <a:ext cx="1510937" cy="593558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Új raktár és gyártóüzem (SRB, 2023.)</a:t>
            </a:r>
            <a:endParaRPr lang="en-US" sz="1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97E89141-CD3E-40F7-BFAE-E6470431C1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16" r="22239" b="-641"/>
          <a:stretch/>
        </p:blipFill>
        <p:spPr>
          <a:xfrm>
            <a:off x="8990803" y="2087724"/>
            <a:ext cx="1906707" cy="2350630"/>
          </a:xfrm>
          <a:prstGeom prst="rect">
            <a:avLst/>
          </a:prstGeom>
        </p:spPr>
      </p:pic>
      <p:sp>
        <p:nvSpPr>
          <p:cNvPr id="25" name="Snip Single Corner of Rectangle 24">
            <a:extLst>
              <a:ext uri="{FF2B5EF4-FFF2-40B4-BE49-F238E27FC236}">
                <a16:creationId xmlns:a16="http://schemas.microsoft.com/office/drawing/2014/main" id="{0FCF278D-573B-B72C-34A3-C97E9D823651}"/>
              </a:ext>
            </a:extLst>
          </p:cNvPr>
          <p:cNvSpPr/>
          <p:nvPr/>
        </p:nvSpPr>
        <p:spPr>
          <a:xfrm>
            <a:off x="8989512" y="4147520"/>
            <a:ext cx="1908000" cy="1587112"/>
          </a:xfrm>
          <a:prstGeom prst="snip1Rect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>
              <a:latin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236D63-EB85-FA26-A31A-E9432C672788}"/>
              </a:ext>
            </a:extLst>
          </p:cNvPr>
          <p:cNvSpPr txBox="1"/>
          <p:nvPr/>
        </p:nvSpPr>
        <p:spPr>
          <a:xfrm>
            <a:off x="9028953" y="4599470"/>
            <a:ext cx="1829116" cy="950258"/>
          </a:xfrm>
          <a:prstGeom prst="rect">
            <a:avLst/>
          </a:prstGeom>
          <a:noFill/>
        </p:spPr>
        <p:txBody>
          <a:bodyPr wrap="square" lIns="90000" tIns="36000" rtlCol="0" anchor="ctr" anchorCtr="0">
            <a:no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Új, integrált vállalat-irányítási rendszer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(2023.)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ím 25">
            <a:extLst>
              <a:ext uri="{FF2B5EF4-FFF2-40B4-BE49-F238E27FC236}">
                <a16:creationId xmlns:a16="http://schemas.microsoft.com/office/drawing/2014/main" id="{BD9F2E64-25EC-C117-3F1C-6C0687D9A316}"/>
              </a:ext>
            </a:extLst>
          </p:cNvPr>
          <p:cNvSpPr txBox="1">
            <a:spLocks/>
          </p:cNvSpPr>
          <p:nvPr/>
        </p:nvSpPr>
        <p:spPr>
          <a:xfrm>
            <a:off x="463614" y="701886"/>
            <a:ext cx="6638226" cy="5372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z="3500" b="1" i="0" u="none" strike="noStrike" kern="1200" cap="none" spc="0" normalizeH="0" baseline="0" noProof="0">
                <a:ln>
                  <a:noFill/>
                </a:ln>
                <a:solidFill>
                  <a:srgbClr val="005D8D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FEJLESZTÉSI TERVEINK</a:t>
            </a:r>
            <a:endParaRPr lang="hu-HU" sz="35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6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alaj, kültéri, hegy látható&#10;&#10;Automatikusan generált leírás">
            <a:extLst>
              <a:ext uri="{FF2B5EF4-FFF2-40B4-BE49-F238E27FC236}">
                <a16:creationId xmlns:a16="http://schemas.microsoft.com/office/drawing/2014/main" id="{9B38C24F-572D-4E08-B410-EC56FA97C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-1"/>
            <a:ext cx="11520311" cy="64801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04A34A-F47A-4493-811F-E2A9378C49B5}"/>
              </a:ext>
            </a:extLst>
          </p:cNvPr>
          <p:cNvSpPr txBox="1">
            <a:spLocks/>
          </p:cNvSpPr>
          <p:nvPr/>
        </p:nvSpPr>
        <p:spPr>
          <a:xfrm>
            <a:off x="260717" y="717945"/>
            <a:ext cx="3832312" cy="96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MÁSODIK 25 ÉV TERVEI</a:t>
            </a:r>
            <a:endParaRPr lang="en-HU" sz="3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1AEB74-E6DD-45C5-BD59-418B19F2ADE6}"/>
              </a:ext>
            </a:extLst>
          </p:cNvPr>
          <p:cNvSpPr txBox="1">
            <a:spLocks/>
          </p:cNvSpPr>
          <p:nvPr/>
        </p:nvSpPr>
        <p:spPr>
          <a:xfrm>
            <a:off x="125189" y="2073588"/>
            <a:ext cx="4863190" cy="2721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/>
            <a:r>
              <a:rPr lang="hu-H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Hagyományos gyógynövényalapú Hungarikum orvosságok fejlesztése és gyártása</a:t>
            </a:r>
          </a:p>
          <a:p>
            <a:r>
              <a:rPr lang="hu-H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Globális </a:t>
            </a:r>
            <a:r>
              <a:rPr lang="hu-H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brandek</a:t>
            </a:r>
            <a:r>
              <a:rPr lang="hu-H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létrehozása</a:t>
            </a:r>
          </a:p>
          <a:p>
            <a:r>
              <a:rPr lang="hu-H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Felzárkózás a BigPharmák világába</a:t>
            </a:r>
            <a:endParaRPr lang="en-H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4C8185-6980-4FD0-A361-040E17257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361" y="6136209"/>
            <a:ext cx="1087952" cy="1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8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FBA9C8A-C0DF-4B6C-ACC9-9F87F74536AF}"/>
              </a:ext>
            </a:extLst>
          </p:cNvPr>
          <p:cNvGrpSpPr/>
          <p:nvPr/>
        </p:nvGrpSpPr>
        <p:grpSpPr>
          <a:xfrm>
            <a:off x="3020752" y="0"/>
            <a:ext cx="5478984" cy="5171292"/>
            <a:chOff x="3020750" y="654439"/>
            <a:chExt cx="5478984" cy="5171292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6D15FC29-0927-47BF-8A8E-32E33F6AE5FC}"/>
                </a:ext>
              </a:extLst>
            </p:cNvPr>
            <p:cNvSpPr/>
            <p:nvPr/>
          </p:nvSpPr>
          <p:spPr>
            <a:xfrm>
              <a:off x="3141069" y="774760"/>
              <a:ext cx="5358665" cy="505097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CC9675CB-4F74-4EAC-8F8B-634E8E29DEFF}"/>
                </a:ext>
              </a:extLst>
            </p:cNvPr>
            <p:cNvSpPr/>
            <p:nvPr/>
          </p:nvSpPr>
          <p:spPr>
            <a:xfrm>
              <a:off x="3080910" y="714600"/>
              <a:ext cx="5358665" cy="505097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" name="Picture Placeholder 10" descr="A picture containing indoor, several&#10;&#10;Description automatically generated">
              <a:extLst>
                <a:ext uri="{FF2B5EF4-FFF2-40B4-BE49-F238E27FC236}">
                  <a16:creationId xmlns:a16="http://schemas.microsoft.com/office/drawing/2014/main" id="{72B4A798-D1BE-482C-BF48-C16F32489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0750" y="654439"/>
              <a:ext cx="5358665" cy="5050971"/>
            </a:xfrm>
            <a:prstGeom prst="rect">
              <a:avLst/>
            </a:prstGeom>
          </p:spPr>
        </p:pic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40011B35-512F-48C2-A2EC-0DDF950C3FD8}"/>
              </a:ext>
            </a:extLst>
          </p:cNvPr>
          <p:cNvGrpSpPr/>
          <p:nvPr/>
        </p:nvGrpSpPr>
        <p:grpSpPr>
          <a:xfrm>
            <a:off x="534574" y="1482746"/>
            <a:ext cx="2424018" cy="526158"/>
            <a:chOff x="6763349" y="5598472"/>
            <a:chExt cx="4252569" cy="923063"/>
          </a:xfrm>
        </p:grpSpPr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E9F97B8B-C4E7-422A-8EE4-98F2B636FDE6}"/>
                </a:ext>
              </a:extLst>
            </p:cNvPr>
            <p:cNvSpPr txBox="1"/>
            <p:nvPr/>
          </p:nvSpPr>
          <p:spPr>
            <a:xfrm>
              <a:off x="7868114" y="5739783"/>
              <a:ext cx="3147804" cy="631712"/>
            </a:xfrm>
            <a:prstGeom prst="rect">
              <a:avLst/>
            </a:prstGeom>
            <a:noFill/>
          </p:spPr>
          <p:txBody>
            <a:bodyPr wrap="square" lIns="82283" tIns="41141" rIns="82283" bIns="41141" rtlCol="0" anchor="ctr">
              <a:spAutoFit/>
            </a:bodyPr>
            <a:lstStyle/>
            <a:p>
              <a:pPr algn="just"/>
              <a:r>
                <a:rPr lang="hu-HU" sz="1800" dirty="0">
                  <a:ea typeface="Open Sans Light" panose="020B0306030504020204" pitchFamily="34" charset="0"/>
                  <a:cs typeface="Lato Light"/>
                </a:rPr>
                <a:t>Támogatás</a:t>
              </a:r>
              <a:endParaRPr lang="en-US" sz="1800" dirty="0"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3" name="Round Same Side Corner Rectangle 14">
              <a:extLst>
                <a:ext uri="{FF2B5EF4-FFF2-40B4-BE49-F238E27FC236}">
                  <a16:creationId xmlns:a16="http://schemas.microsoft.com/office/drawing/2014/main" id="{2A48D0BC-6538-438E-81B1-53EBF6F60382}"/>
                </a:ext>
              </a:extLst>
            </p:cNvPr>
            <p:cNvSpPr/>
            <p:nvPr/>
          </p:nvSpPr>
          <p:spPr>
            <a:xfrm rot="10800000" flipH="1">
              <a:off x="7736447" y="559847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 Same Side Corner Rectangle 15">
              <a:extLst>
                <a:ext uri="{FF2B5EF4-FFF2-40B4-BE49-F238E27FC236}">
                  <a16:creationId xmlns:a16="http://schemas.microsoft.com/office/drawing/2014/main" id="{0DCC7287-80D0-41CC-A655-D903CF126A6E}"/>
                </a:ext>
              </a:extLst>
            </p:cNvPr>
            <p:cNvSpPr/>
            <p:nvPr/>
          </p:nvSpPr>
          <p:spPr>
            <a:xfrm rot="10800000" flipH="1">
              <a:off x="7736447" y="5607944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42A5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>
                <a:solidFill>
                  <a:schemeClr val="tx1"/>
                </a:solidFill>
              </a:endParaRPr>
            </a:p>
          </p:txBody>
        </p:sp>
        <p:sp>
          <p:nvSpPr>
            <p:cNvPr id="15" name="Freeform 222">
              <a:extLst>
                <a:ext uri="{FF2B5EF4-FFF2-40B4-BE49-F238E27FC236}">
                  <a16:creationId xmlns:a16="http://schemas.microsoft.com/office/drawing/2014/main" id="{3C81271E-9616-497E-A485-1E902A379B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3349" y="5765073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rgbClr val="42A5DC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42E8142D-B784-4087-977F-709F3D9089EE}"/>
              </a:ext>
            </a:extLst>
          </p:cNvPr>
          <p:cNvGrpSpPr/>
          <p:nvPr/>
        </p:nvGrpSpPr>
        <p:grpSpPr>
          <a:xfrm>
            <a:off x="8781483" y="1499818"/>
            <a:ext cx="2424018" cy="526158"/>
            <a:chOff x="6763349" y="5598472"/>
            <a:chExt cx="4252569" cy="923063"/>
          </a:xfrm>
        </p:grpSpPr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D4207A70-0D74-4D98-9A65-05BF795CDDED}"/>
                </a:ext>
              </a:extLst>
            </p:cNvPr>
            <p:cNvSpPr txBox="1"/>
            <p:nvPr/>
          </p:nvSpPr>
          <p:spPr>
            <a:xfrm>
              <a:off x="7868114" y="5739783"/>
              <a:ext cx="3147804" cy="631712"/>
            </a:xfrm>
            <a:prstGeom prst="rect">
              <a:avLst/>
            </a:prstGeom>
            <a:noFill/>
          </p:spPr>
          <p:txBody>
            <a:bodyPr wrap="square" lIns="82283" tIns="41141" rIns="82283" bIns="41141" rtlCol="0" anchor="ctr">
              <a:spAutoFit/>
            </a:bodyPr>
            <a:lstStyle/>
            <a:p>
              <a:pPr algn="just"/>
              <a:r>
                <a:rPr lang="hu-HU" sz="1800" dirty="0">
                  <a:ea typeface="Open Sans Light" panose="020B0306030504020204" pitchFamily="34" charset="0"/>
                  <a:cs typeface="Lato Light"/>
                </a:rPr>
                <a:t>Elköteleződés</a:t>
              </a:r>
              <a:endParaRPr lang="en-US" sz="1800" dirty="0"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28" name="Round Same Side Corner Rectangle 14">
              <a:extLst>
                <a:ext uri="{FF2B5EF4-FFF2-40B4-BE49-F238E27FC236}">
                  <a16:creationId xmlns:a16="http://schemas.microsoft.com/office/drawing/2014/main" id="{5AD941F6-2872-45A5-82B5-7BE016400831}"/>
                </a:ext>
              </a:extLst>
            </p:cNvPr>
            <p:cNvSpPr/>
            <p:nvPr/>
          </p:nvSpPr>
          <p:spPr>
            <a:xfrm rot="10800000" flipH="1">
              <a:off x="7736447" y="559847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 Same Side Corner Rectangle 15">
              <a:extLst>
                <a:ext uri="{FF2B5EF4-FFF2-40B4-BE49-F238E27FC236}">
                  <a16:creationId xmlns:a16="http://schemas.microsoft.com/office/drawing/2014/main" id="{C8BC7D44-81FA-4F93-A713-1D08D04EF562}"/>
                </a:ext>
              </a:extLst>
            </p:cNvPr>
            <p:cNvSpPr/>
            <p:nvPr/>
          </p:nvSpPr>
          <p:spPr>
            <a:xfrm rot="10800000" flipH="1">
              <a:off x="7736447" y="5607944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AD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>
                <a:solidFill>
                  <a:schemeClr val="tx1"/>
                </a:solidFill>
              </a:endParaRPr>
            </a:p>
          </p:txBody>
        </p:sp>
        <p:sp>
          <p:nvSpPr>
            <p:cNvPr id="30" name="Freeform 222">
              <a:extLst>
                <a:ext uri="{FF2B5EF4-FFF2-40B4-BE49-F238E27FC236}">
                  <a16:creationId xmlns:a16="http://schemas.microsoft.com/office/drawing/2014/main" id="{0652F182-83DA-4E5D-853A-BA7515BD87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3349" y="5765073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rgbClr val="CAD315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C9B26CB9-57BB-4089-AB5F-46538E4000E3}"/>
              </a:ext>
            </a:extLst>
          </p:cNvPr>
          <p:cNvGrpSpPr/>
          <p:nvPr/>
        </p:nvGrpSpPr>
        <p:grpSpPr>
          <a:xfrm>
            <a:off x="4608394" y="5424118"/>
            <a:ext cx="2424018" cy="526158"/>
            <a:chOff x="6763349" y="5598472"/>
            <a:chExt cx="4252569" cy="923063"/>
          </a:xfrm>
        </p:grpSpPr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7A254AEE-F387-4096-AE1E-668814621D08}"/>
                </a:ext>
              </a:extLst>
            </p:cNvPr>
            <p:cNvSpPr txBox="1"/>
            <p:nvPr/>
          </p:nvSpPr>
          <p:spPr>
            <a:xfrm>
              <a:off x="7868114" y="5739783"/>
              <a:ext cx="3147804" cy="631712"/>
            </a:xfrm>
            <a:prstGeom prst="rect">
              <a:avLst/>
            </a:prstGeom>
            <a:noFill/>
          </p:spPr>
          <p:txBody>
            <a:bodyPr wrap="square" lIns="82283" tIns="41141" rIns="82283" bIns="41141" rtlCol="0" anchor="ctr">
              <a:spAutoFit/>
            </a:bodyPr>
            <a:lstStyle/>
            <a:p>
              <a:pPr algn="just"/>
              <a:r>
                <a:rPr lang="hu-HU" sz="1800" dirty="0">
                  <a:ea typeface="Open Sans Light" panose="020B0306030504020204" pitchFamily="34" charset="0"/>
                  <a:cs typeface="Lato Light"/>
                </a:rPr>
                <a:t>SZINERGIA</a:t>
              </a:r>
              <a:endParaRPr lang="en-US" sz="1800" dirty="0"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33" name="Round Same Side Corner Rectangle 14">
              <a:extLst>
                <a:ext uri="{FF2B5EF4-FFF2-40B4-BE49-F238E27FC236}">
                  <a16:creationId xmlns:a16="http://schemas.microsoft.com/office/drawing/2014/main" id="{3E1F30B2-0A01-4554-95CD-FD251B40970F}"/>
                </a:ext>
              </a:extLst>
            </p:cNvPr>
            <p:cNvSpPr/>
            <p:nvPr/>
          </p:nvSpPr>
          <p:spPr>
            <a:xfrm rot="10800000" flipH="1">
              <a:off x="7736447" y="559847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>
                <a:solidFill>
                  <a:schemeClr val="tx1"/>
                </a:solidFill>
              </a:endParaRPr>
            </a:p>
          </p:txBody>
        </p:sp>
        <p:sp>
          <p:nvSpPr>
            <p:cNvPr id="34" name="Round Same Side Corner Rectangle 15">
              <a:extLst>
                <a:ext uri="{FF2B5EF4-FFF2-40B4-BE49-F238E27FC236}">
                  <a16:creationId xmlns:a16="http://schemas.microsoft.com/office/drawing/2014/main" id="{B07ACB3C-A057-4DE7-AC61-77C74208A587}"/>
                </a:ext>
              </a:extLst>
            </p:cNvPr>
            <p:cNvSpPr/>
            <p:nvPr/>
          </p:nvSpPr>
          <p:spPr>
            <a:xfrm rot="10800000" flipH="1">
              <a:off x="7736447" y="5607944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gradFill>
              <a:gsLst>
                <a:gs pos="17000">
                  <a:srgbClr val="42A5DC"/>
                </a:gs>
                <a:gs pos="100000">
                  <a:srgbClr val="CAD31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>
                <a:solidFill>
                  <a:schemeClr val="tx1"/>
                </a:solidFill>
              </a:endParaRPr>
            </a:p>
          </p:txBody>
        </p:sp>
        <p:sp>
          <p:nvSpPr>
            <p:cNvPr id="35" name="Freeform 222">
              <a:extLst>
                <a:ext uri="{FF2B5EF4-FFF2-40B4-BE49-F238E27FC236}">
                  <a16:creationId xmlns:a16="http://schemas.microsoft.com/office/drawing/2014/main" id="{57A37FD4-BC29-4F61-AFA1-E5881BFB0F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3349" y="5765073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gradFill>
              <a:gsLst>
                <a:gs pos="17000">
                  <a:srgbClr val="42A5DC"/>
                </a:gs>
                <a:gs pos="100000">
                  <a:srgbClr val="CAD315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0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ruházat, személy látható&#10;&#10;Automatikusan generált leírás">
            <a:extLst>
              <a:ext uri="{FF2B5EF4-FFF2-40B4-BE49-F238E27FC236}">
                <a16:creationId xmlns:a16="http://schemas.microsoft.com/office/drawing/2014/main" id="{C924BDDF-E8AA-46E6-AA9F-DE370918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0" y="-1"/>
            <a:ext cx="11520488" cy="6480174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82246190-AAA0-4E1B-83BA-F9A5440A857B}"/>
              </a:ext>
            </a:extLst>
          </p:cNvPr>
          <p:cNvGrpSpPr/>
          <p:nvPr/>
        </p:nvGrpSpPr>
        <p:grpSpPr>
          <a:xfrm>
            <a:off x="8784477" y="3714750"/>
            <a:ext cx="2490038" cy="2490038"/>
            <a:chOff x="1803889" y="1971781"/>
            <a:chExt cx="3456000" cy="3456000"/>
          </a:xfrm>
        </p:grpSpPr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1F932136-C773-44EC-B7C8-6CCFA6B3D0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03889" y="1971781"/>
              <a:ext cx="3456000" cy="3456000"/>
              <a:chOff x="4036060" y="2066253"/>
              <a:chExt cx="1620000" cy="1620000"/>
            </a:xfrm>
            <a:effectLst>
              <a:outerShdw blurRad="4699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Oval 12">
                <a:extLst>
                  <a:ext uri="{FF2B5EF4-FFF2-40B4-BE49-F238E27FC236}">
                    <a16:creationId xmlns:a16="http://schemas.microsoft.com/office/drawing/2014/main" id="{EE8830C0-AEBB-4205-967A-A5653D0B06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036060" y="2066253"/>
                <a:ext cx="1620000" cy="16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" name="Oval 13">
                <a:extLst>
                  <a:ext uri="{FF2B5EF4-FFF2-40B4-BE49-F238E27FC236}">
                    <a16:creationId xmlns:a16="http://schemas.microsoft.com/office/drawing/2014/main" id="{0E822975-542E-42D5-A4F2-A23EBDD777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2901201" flipV="1">
                <a:off x="4167087" y="2195775"/>
                <a:ext cx="1368000" cy="13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EE582750-9240-4954-B10B-14DB8CF7F07D}"/>
                </a:ext>
              </a:extLst>
            </p:cNvPr>
            <p:cNvGrpSpPr/>
            <p:nvPr/>
          </p:nvGrpSpPr>
          <p:grpSpPr>
            <a:xfrm>
              <a:off x="2039401" y="2207293"/>
              <a:ext cx="2984975" cy="2984975"/>
              <a:chOff x="869208" y="2011642"/>
              <a:chExt cx="2984975" cy="2984975"/>
            </a:xfrm>
          </p:grpSpPr>
          <p:sp>
            <p:nvSpPr>
              <p:cNvPr id="15" name="Oval 7">
                <a:extLst>
                  <a:ext uri="{FF2B5EF4-FFF2-40B4-BE49-F238E27FC236}">
                    <a16:creationId xmlns:a16="http://schemas.microsoft.com/office/drawing/2014/main" id="{F6E3E4CC-A3D5-4813-B50A-C2F15C9AC067}"/>
                  </a:ext>
                </a:extLst>
              </p:cNvPr>
              <p:cNvSpPr/>
              <p:nvPr/>
            </p:nvSpPr>
            <p:spPr>
              <a:xfrm>
                <a:off x="869208" y="2011642"/>
                <a:ext cx="2984975" cy="2984975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429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161C8CB3-4B47-4348-9F35-2AA5EFC4B04B}"/>
                  </a:ext>
                </a:extLst>
              </p:cNvPr>
              <p:cNvSpPr/>
              <p:nvPr/>
            </p:nvSpPr>
            <p:spPr>
              <a:xfrm>
                <a:off x="1140083" y="2223683"/>
                <a:ext cx="2547257" cy="2547257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4318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  <p:sp>
            <p:nvSpPr>
              <p:cNvPr id="17" name="Oval 9">
                <a:extLst>
                  <a:ext uri="{FF2B5EF4-FFF2-40B4-BE49-F238E27FC236}">
                    <a16:creationId xmlns:a16="http://schemas.microsoft.com/office/drawing/2014/main" id="{688687E4-E90F-4DF0-9201-36030D357F25}"/>
                  </a:ext>
                </a:extLst>
              </p:cNvPr>
              <p:cNvSpPr/>
              <p:nvPr/>
            </p:nvSpPr>
            <p:spPr>
              <a:xfrm>
                <a:off x="1422705" y="2461613"/>
                <a:ext cx="2005264" cy="2005264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13"/>
              </a:p>
            </p:txBody>
          </p:sp>
        </p:grpSp>
      </p:grpSp>
      <p:pic>
        <p:nvPicPr>
          <p:cNvPr id="6" name="Kép helye 5">
            <a:extLst>
              <a:ext uri="{FF2B5EF4-FFF2-40B4-BE49-F238E27FC236}">
                <a16:creationId xmlns:a16="http://schemas.microsoft.com/office/drawing/2014/main" id="{E84DB620-38A1-152C-1AFC-3B495BA5B3A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4"/>
          <a:srcRect l="497" t="833" r="-109" b="14355"/>
          <a:stretch/>
        </p:blipFill>
        <p:spPr>
          <a:xfrm>
            <a:off x="9251619" y="4153155"/>
            <a:ext cx="1555753" cy="15557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1385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1" y="0"/>
            <a:ext cx="11517607" cy="6480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F362E82-60DF-D7F5-D896-56B98B683A9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90" y="0"/>
            <a:ext cx="11524376" cy="648017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83220" cy="6480175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5D1B0BD6-CDA0-4718-B3D5-9B1700A6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06" y="1133662"/>
            <a:ext cx="4941018" cy="969496"/>
          </a:xfrm>
        </p:spPr>
        <p:txBody>
          <a:bodyPr/>
          <a:lstStyle/>
          <a:p>
            <a:r>
              <a:rPr lang="hu-HU" dirty="0"/>
              <a:t>KAPCSOLATTARTÓ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083CAC0-C228-4BAE-B599-9C3CC11598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23740" y="2757396"/>
            <a:ext cx="3816350" cy="3162300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Befektetői kapcsolatok:</a:t>
            </a:r>
          </a:p>
          <a:p>
            <a:pPr>
              <a:spcBef>
                <a:spcPts val="500"/>
              </a:spcBef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Szabó Kristóf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hu-HU" sz="1400" dirty="0">
                <a:ea typeface="Verdana" panose="020B0604030504040204" pitchFamily="34" charset="0"/>
                <a:cs typeface="Verdana" panose="020B0604030504040204" pitchFamily="34" charset="0"/>
              </a:rPr>
              <a:t>+36 62 443 571 </a:t>
            </a:r>
          </a:p>
          <a:p>
            <a:pPr marL="0" indent="0">
              <a:spcBef>
                <a:spcPts val="500"/>
              </a:spcBef>
              <a:buNone/>
            </a:pPr>
            <a:endParaRPr lang="hu-H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Magyarország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6724 Szeged,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Cserzy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Mihály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u. 32</a:t>
            </a:r>
            <a:endParaRPr lang="hu-H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Szerbia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24000 Subotica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Segedinski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put 80</a:t>
            </a:r>
          </a:p>
          <a:p>
            <a:pPr marL="0" indent="0">
              <a:spcBef>
                <a:spcPts val="500"/>
              </a:spcBef>
              <a:buNone/>
            </a:pPr>
            <a:endParaRPr lang="hu-H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WEB: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www.goodwillpharma.com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26">
            <a:extLst>
              <a:ext uri="{FF2B5EF4-FFF2-40B4-BE49-F238E27FC236}">
                <a16:creationId xmlns:a16="http://schemas.microsoft.com/office/drawing/2014/main" id="{C1AC86EA-F41A-43C9-BA19-306F81D6A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5E8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04" y="3978402"/>
            <a:ext cx="545896" cy="545896"/>
          </a:xfrm>
          <a:prstGeom prst="rect">
            <a:avLst/>
          </a:prstGeom>
        </p:spPr>
      </p:pic>
      <p:sp>
        <p:nvSpPr>
          <p:cNvPr id="18" name="Freeform 94">
            <a:extLst>
              <a:ext uri="{FF2B5EF4-FFF2-40B4-BE49-F238E27FC236}">
                <a16:creationId xmlns:a16="http://schemas.microsoft.com/office/drawing/2014/main" id="{6A5AA3A4-6679-4F8A-B209-DC14A0D11FF2}"/>
              </a:ext>
            </a:extLst>
          </p:cNvPr>
          <p:cNvSpPr>
            <a:spLocks noEditPoints="1"/>
          </p:cNvSpPr>
          <p:nvPr/>
        </p:nvSpPr>
        <p:spPr bwMode="auto">
          <a:xfrm>
            <a:off x="461406" y="5346513"/>
            <a:ext cx="311665" cy="311447"/>
          </a:xfrm>
          <a:custGeom>
            <a:avLst/>
            <a:gdLst>
              <a:gd name="T0" fmla="*/ 0 w 103"/>
              <a:gd name="T1" fmla="*/ 52 h 103"/>
              <a:gd name="T2" fmla="*/ 103 w 103"/>
              <a:gd name="T3" fmla="*/ 52 h 103"/>
              <a:gd name="T4" fmla="*/ 43 w 103"/>
              <a:gd name="T5" fmla="*/ 99 h 103"/>
              <a:gd name="T6" fmla="*/ 50 w 103"/>
              <a:gd name="T7" fmla="*/ 79 h 103"/>
              <a:gd name="T8" fmla="*/ 43 w 103"/>
              <a:gd name="T9" fmla="*/ 99 h 103"/>
              <a:gd name="T10" fmla="*/ 24 w 103"/>
              <a:gd name="T11" fmla="*/ 54 h 103"/>
              <a:gd name="T12" fmla="*/ 10 w 103"/>
              <a:gd name="T13" fmla="*/ 75 h 103"/>
              <a:gd name="T14" fmla="*/ 54 w 103"/>
              <a:gd name="T15" fmla="*/ 25 h 103"/>
              <a:gd name="T16" fmla="*/ 59 w 103"/>
              <a:gd name="T17" fmla="*/ 4 h 103"/>
              <a:gd name="T18" fmla="*/ 54 w 103"/>
              <a:gd name="T19" fmla="*/ 25 h 103"/>
              <a:gd name="T20" fmla="*/ 75 w 103"/>
              <a:gd name="T21" fmla="*/ 50 h 103"/>
              <a:gd name="T22" fmla="*/ 54 w 103"/>
              <a:gd name="T23" fmla="*/ 28 h 103"/>
              <a:gd name="T24" fmla="*/ 50 w 103"/>
              <a:gd name="T25" fmla="*/ 25 h 103"/>
              <a:gd name="T26" fmla="*/ 43 w 103"/>
              <a:gd name="T27" fmla="*/ 5 h 103"/>
              <a:gd name="T28" fmla="*/ 50 w 103"/>
              <a:gd name="T29" fmla="*/ 25 h 103"/>
              <a:gd name="T30" fmla="*/ 50 w 103"/>
              <a:gd name="T31" fmla="*/ 50 h 103"/>
              <a:gd name="T32" fmla="*/ 30 w 103"/>
              <a:gd name="T33" fmla="*/ 28 h 103"/>
              <a:gd name="T34" fmla="*/ 24 w 103"/>
              <a:gd name="T35" fmla="*/ 50 h 103"/>
              <a:gd name="T36" fmla="*/ 10 w 103"/>
              <a:gd name="T37" fmla="*/ 28 h 103"/>
              <a:gd name="T38" fmla="*/ 24 w 103"/>
              <a:gd name="T39" fmla="*/ 50 h 103"/>
              <a:gd name="T40" fmla="*/ 50 w 103"/>
              <a:gd name="T41" fmla="*/ 54 h 103"/>
              <a:gd name="T42" fmla="*/ 30 w 103"/>
              <a:gd name="T43" fmla="*/ 75 h 103"/>
              <a:gd name="T44" fmla="*/ 54 w 103"/>
              <a:gd name="T45" fmla="*/ 79 h 103"/>
              <a:gd name="T46" fmla="*/ 59 w 103"/>
              <a:gd name="T47" fmla="*/ 99 h 103"/>
              <a:gd name="T48" fmla="*/ 54 w 103"/>
              <a:gd name="T49" fmla="*/ 79 h 103"/>
              <a:gd name="T50" fmla="*/ 54 w 103"/>
              <a:gd name="T51" fmla="*/ 54 h 103"/>
              <a:gd name="T52" fmla="*/ 72 w 103"/>
              <a:gd name="T53" fmla="*/ 75 h 103"/>
              <a:gd name="T54" fmla="*/ 79 w 103"/>
              <a:gd name="T55" fmla="*/ 54 h 103"/>
              <a:gd name="T56" fmla="*/ 93 w 103"/>
              <a:gd name="T57" fmla="*/ 75 h 103"/>
              <a:gd name="T58" fmla="*/ 75 w 103"/>
              <a:gd name="T59" fmla="*/ 75 h 103"/>
              <a:gd name="T60" fmla="*/ 79 w 103"/>
              <a:gd name="T61" fmla="*/ 50 h 103"/>
              <a:gd name="T62" fmla="*/ 94 w 103"/>
              <a:gd name="T63" fmla="*/ 28 h 103"/>
              <a:gd name="T64" fmla="*/ 79 w 103"/>
              <a:gd name="T65" fmla="*/ 50 h 103"/>
              <a:gd name="T66" fmla="*/ 74 w 103"/>
              <a:gd name="T67" fmla="*/ 25 h 103"/>
              <a:gd name="T68" fmla="*/ 86 w 103"/>
              <a:gd name="T69" fmla="*/ 18 h 103"/>
              <a:gd name="T70" fmla="*/ 18 w 103"/>
              <a:gd name="T71" fmla="*/ 18 h 103"/>
              <a:gd name="T72" fmla="*/ 28 w 103"/>
              <a:gd name="T73" fmla="*/ 25 h 103"/>
              <a:gd name="T74" fmla="*/ 18 w 103"/>
              <a:gd name="T75" fmla="*/ 18 h 103"/>
              <a:gd name="T76" fmla="*/ 28 w 103"/>
              <a:gd name="T77" fmla="*/ 79 h 103"/>
              <a:gd name="T78" fmla="*/ 18 w 103"/>
              <a:gd name="T79" fmla="*/ 86 h 103"/>
              <a:gd name="T80" fmla="*/ 86 w 103"/>
              <a:gd name="T81" fmla="*/ 86 h 103"/>
              <a:gd name="T82" fmla="*/ 74 w 103"/>
              <a:gd name="T83" fmla="*/ 79 h 103"/>
              <a:gd name="T84" fmla="*/ 86 w 103"/>
              <a:gd name="T85" fmla="*/ 8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3" h="103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0"/>
                  <a:pt x="23" y="103"/>
                  <a:pt x="52" y="103"/>
                </a:cubicBezTo>
                <a:cubicBezTo>
                  <a:pt x="80" y="103"/>
                  <a:pt x="103" y="80"/>
                  <a:pt x="103" y="52"/>
                </a:cubicBezTo>
                <a:cubicBezTo>
                  <a:pt x="103" y="23"/>
                  <a:pt x="80" y="0"/>
                  <a:pt x="52" y="0"/>
                </a:cubicBezTo>
                <a:close/>
                <a:moveTo>
                  <a:pt x="43" y="99"/>
                </a:moveTo>
                <a:cubicBezTo>
                  <a:pt x="38" y="93"/>
                  <a:pt x="34" y="86"/>
                  <a:pt x="32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47" y="100"/>
                  <a:pt x="45" y="99"/>
                  <a:pt x="43" y="99"/>
                </a:cubicBezTo>
                <a:close/>
                <a:moveTo>
                  <a:pt x="4" y="54"/>
                </a:moveTo>
                <a:cubicBezTo>
                  <a:pt x="24" y="54"/>
                  <a:pt x="24" y="54"/>
                  <a:pt x="24" y="54"/>
                </a:cubicBezTo>
                <a:cubicBezTo>
                  <a:pt x="24" y="61"/>
                  <a:pt x="25" y="68"/>
                  <a:pt x="27" y="75"/>
                </a:cubicBezTo>
                <a:cubicBezTo>
                  <a:pt x="10" y="75"/>
                  <a:pt x="10" y="75"/>
                  <a:pt x="10" y="75"/>
                </a:cubicBezTo>
                <a:cubicBezTo>
                  <a:pt x="6" y="69"/>
                  <a:pt x="4" y="61"/>
                  <a:pt x="4" y="54"/>
                </a:cubicBezTo>
                <a:close/>
                <a:moveTo>
                  <a:pt x="54" y="25"/>
                </a:moveTo>
                <a:cubicBezTo>
                  <a:pt x="54" y="4"/>
                  <a:pt x="54" y="4"/>
                  <a:pt x="54" y="4"/>
                </a:cubicBezTo>
                <a:cubicBezTo>
                  <a:pt x="56" y="4"/>
                  <a:pt x="58" y="4"/>
                  <a:pt x="59" y="4"/>
                </a:cubicBezTo>
                <a:cubicBezTo>
                  <a:pt x="64" y="10"/>
                  <a:pt x="68" y="17"/>
                  <a:pt x="71" y="25"/>
                </a:cubicBezTo>
                <a:lnTo>
                  <a:pt x="54" y="25"/>
                </a:lnTo>
                <a:close/>
                <a:moveTo>
                  <a:pt x="72" y="28"/>
                </a:moveTo>
                <a:cubicBezTo>
                  <a:pt x="74" y="35"/>
                  <a:pt x="75" y="42"/>
                  <a:pt x="75" y="50"/>
                </a:cubicBezTo>
                <a:cubicBezTo>
                  <a:pt x="54" y="50"/>
                  <a:pt x="54" y="50"/>
                  <a:pt x="54" y="50"/>
                </a:cubicBezTo>
                <a:cubicBezTo>
                  <a:pt x="54" y="28"/>
                  <a:pt x="54" y="28"/>
                  <a:pt x="54" y="28"/>
                </a:cubicBezTo>
                <a:lnTo>
                  <a:pt x="72" y="28"/>
                </a:lnTo>
                <a:close/>
                <a:moveTo>
                  <a:pt x="50" y="25"/>
                </a:moveTo>
                <a:cubicBezTo>
                  <a:pt x="32" y="25"/>
                  <a:pt x="32" y="25"/>
                  <a:pt x="32" y="25"/>
                </a:cubicBezTo>
                <a:cubicBezTo>
                  <a:pt x="34" y="17"/>
                  <a:pt x="38" y="10"/>
                  <a:pt x="43" y="5"/>
                </a:cubicBezTo>
                <a:cubicBezTo>
                  <a:pt x="45" y="4"/>
                  <a:pt x="47" y="4"/>
                  <a:pt x="50" y="4"/>
                </a:cubicBezTo>
                <a:lnTo>
                  <a:pt x="50" y="25"/>
                </a:lnTo>
                <a:close/>
                <a:moveTo>
                  <a:pt x="50" y="28"/>
                </a:moveTo>
                <a:cubicBezTo>
                  <a:pt x="50" y="50"/>
                  <a:pt x="50" y="50"/>
                  <a:pt x="50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42"/>
                  <a:pt x="28" y="35"/>
                  <a:pt x="30" y="28"/>
                </a:cubicBezTo>
                <a:lnTo>
                  <a:pt x="50" y="28"/>
                </a:lnTo>
                <a:close/>
                <a:moveTo>
                  <a:pt x="24" y="50"/>
                </a:moveTo>
                <a:cubicBezTo>
                  <a:pt x="4" y="50"/>
                  <a:pt x="4" y="50"/>
                  <a:pt x="4" y="50"/>
                </a:cubicBezTo>
                <a:cubicBezTo>
                  <a:pt x="4" y="42"/>
                  <a:pt x="6" y="35"/>
                  <a:pt x="10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5" y="35"/>
                  <a:pt x="24" y="42"/>
                  <a:pt x="24" y="50"/>
                </a:cubicBezTo>
                <a:close/>
                <a:moveTo>
                  <a:pt x="27" y="54"/>
                </a:moveTo>
                <a:cubicBezTo>
                  <a:pt x="50" y="54"/>
                  <a:pt x="50" y="54"/>
                  <a:pt x="50" y="54"/>
                </a:cubicBezTo>
                <a:cubicBezTo>
                  <a:pt x="50" y="75"/>
                  <a:pt x="50" y="75"/>
                  <a:pt x="5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28" y="68"/>
                  <a:pt x="27" y="61"/>
                  <a:pt x="27" y="54"/>
                </a:cubicBezTo>
                <a:close/>
                <a:moveTo>
                  <a:pt x="54" y="79"/>
                </a:moveTo>
                <a:cubicBezTo>
                  <a:pt x="71" y="79"/>
                  <a:pt x="71" y="79"/>
                  <a:pt x="71" y="79"/>
                </a:cubicBezTo>
                <a:cubicBezTo>
                  <a:pt x="68" y="86"/>
                  <a:pt x="64" y="93"/>
                  <a:pt x="59" y="99"/>
                </a:cubicBezTo>
                <a:cubicBezTo>
                  <a:pt x="57" y="99"/>
                  <a:pt x="56" y="100"/>
                  <a:pt x="54" y="100"/>
                </a:cubicBezTo>
                <a:lnTo>
                  <a:pt x="54" y="79"/>
                </a:lnTo>
                <a:close/>
                <a:moveTo>
                  <a:pt x="54" y="75"/>
                </a:moveTo>
                <a:cubicBezTo>
                  <a:pt x="54" y="54"/>
                  <a:pt x="54" y="54"/>
                  <a:pt x="54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61"/>
                  <a:pt x="74" y="68"/>
                  <a:pt x="72" y="75"/>
                </a:cubicBezTo>
                <a:lnTo>
                  <a:pt x="54" y="75"/>
                </a:lnTo>
                <a:close/>
                <a:moveTo>
                  <a:pt x="79" y="54"/>
                </a:moveTo>
                <a:cubicBezTo>
                  <a:pt x="100" y="54"/>
                  <a:pt x="100" y="54"/>
                  <a:pt x="100" y="54"/>
                </a:cubicBezTo>
                <a:cubicBezTo>
                  <a:pt x="99" y="61"/>
                  <a:pt x="97" y="69"/>
                  <a:pt x="93" y="75"/>
                </a:cubicBezTo>
                <a:cubicBezTo>
                  <a:pt x="93" y="75"/>
                  <a:pt x="93" y="75"/>
                  <a:pt x="93" y="75"/>
                </a:cubicBezTo>
                <a:cubicBezTo>
                  <a:pt x="75" y="75"/>
                  <a:pt x="75" y="75"/>
                  <a:pt x="75" y="75"/>
                </a:cubicBezTo>
                <a:cubicBezTo>
                  <a:pt x="77" y="68"/>
                  <a:pt x="79" y="61"/>
                  <a:pt x="79" y="54"/>
                </a:cubicBezTo>
                <a:close/>
                <a:moveTo>
                  <a:pt x="79" y="50"/>
                </a:moveTo>
                <a:cubicBezTo>
                  <a:pt x="79" y="42"/>
                  <a:pt x="77" y="35"/>
                  <a:pt x="75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7" y="35"/>
                  <a:pt x="99" y="42"/>
                  <a:pt x="100" y="50"/>
                </a:cubicBezTo>
                <a:lnTo>
                  <a:pt x="79" y="50"/>
                </a:lnTo>
                <a:close/>
                <a:moveTo>
                  <a:pt x="91" y="25"/>
                </a:moveTo>
                <a:cubicBezTo>
                  <a:pt x="74" y="25"/>
                  <a:pt x="74" y="25"/>
                  <a:pt x="74" y="25"/>
                </a:cubicBezTo>
                <a:cubicBezTo>
                  <a:pt x="72" y="18"/>
                  <a:pt x="69" y="11"/>
                  <a:pt x="65" y="6"/>
                </a:cubicBezTo>
                <a:cubicBezTo>
                  <a:pt x="73" y="8"/>
                  <a:pt x="80" y="12"/>
                  <a:pt x="86" y="18"/>
                </a:cubicBezTo>
                <a:cubicBezTo>
                  <a:pt x="88" y="20"/>
                  <a:pt x="90" y="22"/>
                  <a:pt x="91" y="25"/>
                </a:cubicBezTo>
                <a:close/>
                <a:moveTo>
                  <a:pt x="18" y="18"/>
                </a:moveTo>
                <a:cubicBezTo>
                  <a:pt x="23" y="12"/>
                  <a:pt x="30" y="8"/>
                  <a:pt x="37" y="6"/>
                </a:cubicBezTo>
                <a:cubicBezTo>
                  <a:pt x="33" y="12"/>
                  <a:pt x="30" y="18"/>
                  <a:pt x="28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4" y="22"/>
                  <a:pt x="16" y="20"/>
                  <a:pt x="18" y="18"/>
                </a:cubicBezTo>
                <a:close/>
                <a:moveTo>
                  <a:pt x="12" y="79"/>
                </a:moveTo>
                <a:cubicBezTo>
                  <a:pt x="28" y="79"/>
                  <a:pt x="28" y="79"/>
                  <a:pt x="28" y="79"/>
                </a:cubicBezTo>
                <a:cubicBezTo>
                  <a:pt x="30" y="86"/>
                  <a:pt x="33" y="92"/>
                  <a:pt x="37" y="98"/>
                </a:cubicBezTo>
                <a:cubicBezTo>
                  <a:pt x="30" y="95"/>
                  <a:pt x="23" y="91"/>
                  <a:pt x="18" y="86"/>
                </a:cubicBezTo>
                <a:cubicBezTo>
                  <a:pt x="16" y="84"/>
                  <a:pt x="14" y="81"/>
                  <a:pt x="12" y="79"/>
                </a:cubicBezTo>
                <a:close/>
                <a:moveTo>
                  <a:pt x="86" y="86"/>
                </a:moveTo>
                <a:cubicBezTo>
                  <a:pt x="80" y="91"/>
                  <a:pt x="73" y="96"/>
                  <a:pt x="65" y="98"/>
                </a:cubicBezTo>
                <a:cubicBezTo>
                  <a:pt x="69" y="92"/>
                  <a:pt x="72" y="86"/>
                  <a:pt x="74" y="79"/>
                </a:cubicBezTo>
                <a:cubicBezTo>
                  <a:pt x="91" y="79"/>
                  <a:pt x="91" y="79"/>
                  <a:pt x="91" y="79"/>
                </a:cubicBezTo>
                <a:cubicBezTo>
                  <a:pt x="90" y="81"/>
                  <a:pt x="88" y="84"/>
                  <a:pt x="86" y="86"/>
                </a:cubicBezTo>
                <a:close/>
              </a:path>
            </a:pathLst>
          </a:custGeom>
          <a:solidFill>
            <a:srgbClr val="7287A3"/>
          </a:solidFill>
          <a:ln w="6350">
            <a:solidFill>
              <a:srgbClr val="7287A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68">
            <a:extLst>
              <a:ext uri="{FF2B5EF4-FFF2-40B4-BE49-F238E27FC236}">
                <a16:creationId xmlns:a16="http://schemas.microsoft.com/office/drawing/2014/main" id="{833F44A9-D3BB-490E-99DF-6BF3BA4A9018}"/>
              </a:ext>
            </a:extLst>
          </p:cNvPr>
          <p:cNvSpPr>
            <a:spLocks noEditPoints="1"/>
          </p:cNvSpPr>
          <p:nvPr/>
        </p:nvSpPr>
        <p:spPr bwMode="auto">
          <a:xfrm>
            <a:off x="461406" y="2929921"/>
            <a:ext cx="372294" cy="372294"/>
          </a:xfrm>
          <a:custGeom>
            <a:avLst/>
            <a:gdLst>
              <a:gd name="T0" fmla="*/ 42 w 44"/>
              <a:gd name="T1" fmla="*/ 38 h 44"/>
              <a:gd name="T2" fmla="*/ 38 w 44"/>
              <a:gd name="T3" fmla="*/ 42 h 44"/>
              <a:gd name="T4" fmla="*/ 32 w 44"/>
              <a:gd name="T5" fmla="*/ 44 h 44"/>
              <a:gd name="T6" fmla="*/ 27 w 44"/>
              <a:gd name="T7" fmla="*/ 42 h 44"/>
              <a:gd name="T8" fmla="*/ 21 w 44"/>
              <a:gd name="T9" fmla="*/ 36 h 44"/>
              <a:gd name="T10" fmla="*/ 19 w 44"/>
              <a:gd name="T11" fmla="*/ 31 h 44"/>
              <a:gd name="T12" fmla="*/ 21 w 44"/>
              <a:gd name="T13" fmla="*/ 25 h 44"/>
              <a:gd name="T14" fmla="*/ 19 w 44"/>
              <a:gd name="T15" fmla="*/ 23 h 44"/>
              <a:gd name="T16" fmla="*/ 13 w 44"/>
              <a:gd name="T17" fmla="*/ 25 h 44"/>
              <a:gd name="T18" fmla="*/ 8 w 44"/>
              <a:gd name="T19" fmla="*/ 23 h 44"/>
              <a:gd name="T20" fmla="*/ 2 w 44"/>
              <a:gd name="T21" fmla="*/ 17 h 44"/>
              <a:gd name="T22" fmla="*/ 0 w 44"/>
              <a:gd name="T23" fmla="*/ 12 h 44"/>
              <a:gd name="T24" fmla="*/ 2 w 44"/>
              <a:gd name="T25" fmla="*/ 6 h 44"/>
              <a:gd name="T26" fmla="*/ 6 w 44"/>
              <a:gd name="T27" fmla="*/ 2 h 44"/>
              <a:gd name="T28" fmla="*/ 12 w 44"/>
              <a:gd name="T29" fmla="*/ 0 h 44"/>
              <a:gd name="T30" fmla="*/ 17 w 44"/>
              <a:gd name="T31" fmla="*/ 2 h 44"/>
              <a:gd name="T32" fmla="*/ 23 w 44"/>
              <a:gd name="T33" fmla="*/ 8 h 44"/>
              <a:gd name="T34" fmla="*/ 25 w 44"/>
              <a:gd name="T35" fmla="*/ 13 h 44"/>
              <a:gd name="T36" fmla="*/ 23 w 44"/>
              <a:gd name="T37" fmla="*/ 19 h 44"/>
              <a:gd name="T38" fmla="*/ 25 w 44"/>
              <a:gd name="T39" fmla="*/ 21 h 44"/>
              <a:gd name="T40" fmla="*/ 31 w 44"/>
              <a:gd name="T41" fmla="*/ 19 h 44"/>
              <a:gd name="T42" fmla="*/ 36 w 44"/>
              <a:gd name="T43" fmla="*/ 21 h 44"/>
              <a:gd name="T44" fmla="*/ 42 w 44"/>
              <a:gd name="T45" fmla="*/ 27 h 44"/>
              <a:gd name="T46" fmla="*/ 44 w 44"/>
              <a:gd name="T47" fmla="*/ 32 h 44"/>
              <a:gd name="T48" fmla="*/ 42 w 44"/>
              <a:gd name="T49" fmla="*/ 38 h 44"/>
              <a:gd name="T50" fmla="*/ 19 w 44"/>
              <a:gd name="T51" fmla="*/ 12 h 44"/>
              <a:gd name="T52" fmla="*/ 14 w 44"/>
              <a:gd name="T53" fmla="*/ 6 h 44"/>
              <a:gd name="T54" fmla="*/ 12 w 44"/>
              <a:gd name="T55" fmla="*/ 5 h 44"/>
              <a:gd name="T56" fmla="*/ 10 w 44"/>
              <a:gd name="T57" fmla="*/ 6 h 44"/>
              <a:gd name="T58" fmla="*/ 6 w 44"/>
              <a:gd name="T59" fmla="*/ 10 h 44"/>
              <a:gd name="T60" fmla="*/ 5 w 44"/>
              <a:gd name="T61" fmla="*/ 12 h 44"/>
              <a:gd name="T62" fmla="*/ 6 w 44"/>
              <a:gd name="T63" fmla="*/ 13 h 44"/>
              <a:gd name="T64" fmla="*/ 12 w 44"/>
              <a:gd name="T65" fmla="*/ 19 h 44"/>
              <a:gd name="T66" fmla="*/ 13 w 44"/>
              <a:gd name="T67" fmla="*/ 20 h 44"/>
              <a:gd name="T68" fmla="*/ 15 w 44"/>
              <a:gd name="T69" fmla="*/ 19 h 44"/>
              <a:gd name="T70" fmla="*/ 13 w 44"/>
              <a:gd name="T71" fmla="*/ 16 h 44"/>
              <a:gd name="T72" fmla="*/ 16 w 44"/>
              <a:gd name="T73" fmla="*/ 13 h 44"/>
              <a:gd name="T74" fmla="*/ 19 w 44"/>
              <a:gd name="T75" fmla="*/ 15 h 44"/>
              <a:gd name="T76" fmla="*/ 20 w 44"/>
              <a:gd name="T77" fmla="*/ 13 h 44"/>
              <a:gd name="T78" fmla="*/ 19 w 44"/>
              <a:gd name="T79" fmla="*/ 12 h 44"/>
              <a:gd name="T80" fmla="*/ 38 w 44"/>
              <a:gd name="T81" fmla="*/ 30 h 44"/>
              <a:gd name="T82" fmla="*/ 32 w 44"/>
              <a:gd name="T83" fmla="*/ 25 h 44"/>
              <a:gd name="T84" fmla="*/ 31 w 44"/>
              <a:gd name="T85" fmla="*/ 24 h 44"/>
              <a:gd name="T86" fmla="*/ 29 w 44"/>
              <a:gd name="T87" fmla="*/ 25 h 44"/>
              <a:gd name="T88" fmla="*/ 31 w 44"/>
              <a:gd name="T89" fmla="*/ 28 h 44"/>
              <a:gd name="T90" fmla="*/ 28 w 44"/>
              <a:gd name="T91" fmla="*/ 31 h 44"/>
              <a:gd name="T92" fmla="*/ 25 w 44"/>
              <a:gd name="T93" fmla="*/ 29 h 44"/>
              <a:gd name="T94" fmla="*/ 24 w 44"/>
              <a:gd name="T95" fmla="*/ 31 h 44"/>
              <a:gd name="T96" fmla="*/ 25 w 44"/>
              <a:gd name="T97" fmla="*/ 32 h 44"/>
              <a:gd name="T98" fmla="*/ 30 w 44"/>
              <a:gd name="T99" fmla="*/ 38 h 44"/>
              <a:gd name="T100" fmla="*/ 32 w 44"/>
              <a:gd name="T101" fmla="*/ 39 h 44"/>
              <a:gd name="T102" fmla="*/ 34 w 44"/>
              <a:gd name="T103" fmla="*/ 38 h 44"/>
              <a:gd name="T104" fmla="*/ 38 w 44"/>
              <a:gd name="T105" fmla="*/ 34 h 44"/>
              <a:gd name="T106" fmla="*/ 39 w 44"/>
              <a:gd name="T107" fmla="*/ 32 h 44"/>
              <a:gd name="T108" fmla="*/ 38 w 44"/>
              <a:gd name="T109" fmla="*/ 3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" h="44">
                <a:moveTo>
                  <a:pt x="42" y="38"/>
                </a:moveTo>
                <a:cubicBezTo>
                  <a:pt x="38" y="42"/>
                  <a:pt x="38" y="42"/>
                  <a:pt x="38" y="42"/>
                </a:cubicBezTo>
                <a:cubicBezTo>
                  <a:pt x="36" y="43"/>
                  <a:pt x="34" y="44"/>
                  <a:pt x="32" y="44"/>
                </a:cubicBezTo>
                <a:cubicBezTo>
                  <a:pt x="30" y="44"/>
                  <a:pt x="28" y="43"/>
                  <a:pt x="27" y="42"/>
                </a:cubicBezTo>
                <a:cubicBezTo>
                  <a:pt x="21" y="36"/>
                  <a:pt x="21" y="36"/>
                  <a:pt x="21" y="36"/>
                </a:cubicBezTo>
                <a:cubicBezTo>
                  <a:pt x="20" y="35"/>
                  <a:pt x="19" y="33"/>
                  <a:pt x="19" y="31"/>
                </a:cubicBezTo>
                <a:cubicBezTo>
                  <a:pt x="19" y="28"/>
                  <a:pt x="20" y="26"/>
                  <a:pt x="21" y="25"/>
                </a:cubicBezTo>
                <a:cubicBezTo>
                  <a:pt x="19" y="23"/>
                  <a:pt x="19" y="23"/>
                  <a:pt x="19" y="23"/>
                </a:cubicBezTo>
                <a:cubicBezTo>
                  <a:pt x="17" y="24"/>
                  <a:pt x="15" y="25"/>
                  <a:pt x="13" y="25"/>
                </a:cubicBezTo>
                <a:cubicBezTo>
                  <a:pt x="11" y="25"/>
                  <a:pt x="9" y="24"/>
                  <a:pt x="8" y="23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6"/>
                  <a:pt x="0" y="14"/>
                  <a:pt x="0" y="12"/>
                </a:cubicBezTo>
                <a:cubicBezTo>
                  <a:pt x="0" y="10"/>
                  <a:pt x="1" y="8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8" y="1"/>
                  <a:pt x="10" y="0"/>
                  <a:pt x="12" y="0"/>
                </a:cubicBezTo>
                <a:cubicBezTo>
                  <a:pt x="14" y="0"/>
                  <a:pt x="16" y="1"/>
                  <a:pt x="17" y="2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9"/>
                  <a:pt x="25" y="11"/>
                  <a:pt x="25" y="13"/>
                </a:cubicBezTo>
                <a:cubicBezTo>
                  <a:pt x="25" y="15"/>
                  <a:pt x="24" y="17"/>
                  <a:pt x="23" y="19"/>
                </a:cubicBezTo>
                <a:cubicBezTo>
                  <a:pt x="25" y="21"/>
                  <a:pt x="25" y="21"/>
                  <a:pt x="25" y="21"/>
                </a:cubicBezTo>
                <a:cubicBezTo>
                  <a:pt x="26" y="20"/>
                  <a:pt x="28" y="19"/>
                  <a:pt x="31" y="19"/>
                </a:cubicBezTo>
                <a:cubicBezTo>
                  <a:pt x="33" y="19"/>
                  <a:pt x="35" y="20"/>
                  <a:pt x="36" y="21"/>
                </a:cubicBezTo>
                <a:cubicBezTo>
                  <a:pt x="42" y="27"/>
                  <a:pt x="42" y="27"/>
                  <a:pt x="42" y="27"/>
                </a:cubicBezTo>
                <a:cubicBezTo>
                  <a:pt x="43" y="28"/>
                  <a:pt x="44" y="30"/>
                  <a:pt x="44" y="32"/>
                </a:cubicBezTo>
                <a:cubicBezTo>
                  <a:pt x="44" y="34"/>
                  <a:pt x="43" y="36"/>
                  <a:pt x="42" y="38"/>
                </a:cubicBezTo>
                <a:close/>
                <a:moveTo>
                  <a:pt x="19" y="12"/>
                </a:moveTo>
                <a:cubicBezTo>
                  <a:pt x="14" y="6"/>
                  <a:pt x="14" y="6"/>
                  <a:pt x="14" y="6"/>
                </a:cubicBezTo>
                <a:cubicBezTo>
                  <a:pt x="13" y="5"/>
                  <a:pt x="12" y="5"/>
                  <a:pt x="12" y="5"/>
                </a:cubicBezTo>
                <a:cubicBezTo>
                  <a:pt x="11" y="5"/>
                  <a:pt x="10" y="5"/>
                  <a:pt x="10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1"/>
                  <a:pt x="5" y="12"/>
                </a:cubicBezTo>
                <a:cubicBezTo>
                  <a:pt x="5" y="12"/>
                  <a:pt x="5" y="13"/>
                  <a:pt x="6" y="13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0"/>
                  <a:pt x="13" y="20"/>
                  <a:pt x="13" y="20"/>
                </a:cubicBezTo>
                <a:cubicBezTo>
                  <a:pt x="14" y="20"/>
                  <a:pt x="15" y="20"/>
                  <a:pt x="15" y="19"/>
                </a:cubicBezTo>
                <a:cubicBezTo>
                  <a:pt x="14" y="18"/>
                  <a:pt x="13" y="17"/>
                  <a:pt x="13" y="16"/>
                </a:cubicBezTo>
                <a:cubicBezTo>
                  <a:pt x="13" y="15"/>
                  <a:pt x="15" y="13"/>
                  <a:pt x="16" y="13"/>
                </a:cubicBezTo>
                <a:cubicBezTo>
                  <a:pt x="17" y="13"/>
                  <a:pt x="18" y="14"/>
                  <a:pt x="19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19" y="12"/>
                </a:cubicBezTo>
                <a:close/>
                <a:moveTo>
                  <a:pt x="38" y="30"/>
                </a:moveTo>
                <a:cubicBezTo>
                  <a:pt x="32" y="25"/>
                  <a:pt x="32" y="25"/>
                  <a:pt x="32" y="25"/>
                </a:cubicBezTo>
                <a:cubicBezTo>
                  <a:pt x="32" y="24"/>
                  <a:pt x="31" y="24"/>
                  <a:pt x="31" y="24"/>
                </a:cubicBezTo>
                <a:cubicBezTo>
                  <a:pt x="30" y="24"/>
                  <a:pt x="29" y="24"/>
                  <a:pt x="29" y="25"/>
                </a:cubicBezTo>
                <a:cubicBezTo>
                  <a:pt x="29" y="26"/>
                  <a:pt x="31" y="27"/>
                  <a:pt x="31" y="28"/>
                </a:cubicBezTo>
                <a:cubicBezTo>
                  <a:pt x="31" y="29"/>
                  <a:pt x="29" y="31"/>
                  <a:pt x="28" y="31"/>
                </a:cubicBezTo>
                <a:cubicBezTo>
                  <a:pt x="27" y="31"/>
                  <a:pt x="26" y="29"/>
                  <a:pt x="25" y="29"/>
                </a:cubicBezTo>
                <a:cubicBezTo>
                  <a:pt x="24" y="29"/>
                  <a:pt x="24" y="30"/>
                  <a:pt x="24" y="31"/>
                </a:cubicBezTo>
                <a:cubicBezTo>
                  <a:pt x="24" y="31"/>
                  <a:pt x="24" y="32"/>
                  <a:pt x="25" y="32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1" y="39"/>
                  <a:pt x="32" y="39"/>
                </a:cubicBezTo>
                <a:cubicBezTo>
                  <a:pt x="33" y="39"/>
                  <a:pt x="33" y="38"/>
                  <a:pt x="34" y="38"/>
                </a:cubicBezTo>
                <a:cubicBezTo>
                  <a:pt x="38" y="34"/>
                  <a:pt x="38" y="34"/>
                  <a:pt x="38" y="34"/>
                </a:cubicBezTo>
                <a:cubicBezTo>
                  <a:pt x="38" y="34"/>
                  <a:pt x="39" y="33"/>
                  <a:pt x="39" y="32"/>
                </a:cubicBezTo>
                <a:cubicBezTo>
                  <a:pt x="39" y="32"/>
                  <a:pt x="38" y="31"/>
                  <a:pt x="38" y="30"/>
                </a:cubicBezTo>
                <a:close/>
              </a:path>
            </a:pathLst>
          </a:custGeom>
          <a:solidFill>
            <a:srgbClr val="7287A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8887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7CFF7E-4F05-6CB3-069F-DB4D4C070C3E}"/>
              </a:ext>
            </a:extLst>
          </p:cNvPr>
          <p:cNvSpPr txBox="1">
            <a:spLocks/>
          </p:cNvSpPr>
          <p:nvPr/>
        </p:nvSpPr>
        <p:spPr>
          <a:xfrm>
            <a:off x="461406" y="682249"/>
            <a:ext cx="4145336" cy="52241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U" sz="3500" b="1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DISCLAIMER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78AD2-D9B1-002B-C14D-F598197041D1}"/>
              </a:ext>
            </a:extLst>
          </p:cNvPr>
          <p:cNvSpPr txBox="1"/>
          <p:nvPr/>
        </p:nvSpPr>
        <p:spPr>
          <a:xfrm>
            <a:off x="461406" y="1650991"/>
            <a:ext cx="10415141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was prepared by 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Goodwill Pharma </a:t>
            </a:r>
            <a:r>
              <a:rPr lang="hu-HU" sz="1200" dirty="0" err="1">
                <a:ea typeface="Verdana" panose="020B0604030504040204" pitchFamily="34" charset="0"/>
                <a:cs typeface="Verdana" panose="020B0604030504040204" pitchFamily="34" charset="0"/>
              </a:rPr>
              <a:t>Plc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 (Headquarters: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H-6727 Szeged,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Cserzy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Mihály u. 32., Hungary) („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hu-HU" sz="1200" dirty="0"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and is intended to provide general information on a particular subject or subjects and are not an exhaustive treatment of such object(s).</a:t>
            </a:r>
            <a:endParaRPr lang="hu-HU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GB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contains only factual information available at the time of preparation and conclusions based on reasonable calculations.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The information in this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reflects prevailing conditions and  views as of this date, which are accordingly subject to change. This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is incomplete without reference to, and should be viewed solely in conjunction with, the verbal briefing provided by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GB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does not constitute or be construed as a prospectus related to the issue of securities, information pursuant to Section 16 of the Capital Markets Act, an offer to sell a security, an investment recommendation or investment analysis, or a proposal to purchase the Company's securities.</a:t>
            </a:r>
          </a:p>
          <a:p>
            <a:pPr algn="just"/>
            <a:endParaRPr lang="en-GB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 and referenced documents are based on the current views and assumptions of the management of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, moreover, also contain forward-looking statements, which the Company discloses in good faith and which - in the management opinion - are well founded.</a:t>
            </a:r>
          </a:p>
          <a:p>
            <a:pPr algn="just"/>
            <a:endParaRPr lang="en-GB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Forward-looking statements may be affected by known and unknown uncertainties and risks and other factors that could cause the forward-looking statements to differ significantly from specific results, financial position, performance, or objectives of the industries concerned and objectives set or described by reference for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hu-HU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and its representatives do not accept any liability for investment decisions based on the conclusions drawn from the data in this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, for any adverse legal or financial consequences thereof, or for any losses incurred.</a:t>
            </a:r>
            <a:endParaRPr lang="hu-HU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hu-HU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hu-H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Goodwill Pharma </a:t>
            </a:r>
            <a:r>
              <a:rPr lang="hu-HU" sz="120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Plc</a:t>
            </a:r>
            <a:r>
              <a:rPr lang="en-GB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2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966987" y="2270591"/>
            <a:ext cx="6067256" cy="969496"/>
          </a:xfrm>
        </p:spPr>
        <p:txBody>
          <a:bodyPr/>
          <a:lstStyle/>
          <a:p>
            <a:r>
              <a:rPr lang="hu-HU" sz="3500" dirty="0"/>
              <a:t>KÖSZÖNÖM A FIGYELMET!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5E67669A-9AB0-4DBE-A960-D0EB8BD731A7}"/>
              </a:ext>
            </a:extLst>
          </p:cNvPr>
          <p:cNvSpPr txBox="1">
            <a:spLocks/>
          </p:cNvSpPr>
          <p:nvPr/>
        </p:nvSpPr>
        <p:spPr>
          <a:xfrm>
            <a:off x="5065626" y="4717553"/>
            <a:ext cx="4398962" cy="427979"/>
          </a:xfrm>
          <a:prstGeom prst="rect">
            <a:avLst/>
          </a:prstGeom>
        </p:spPr>
        <p:txBody>
          <a:bodyPr wrap="square" lIns="0" tIns="180000" rIns="0" bIns="0">
            <a:spAutoFit/>
          </a:bodyPr>
          <a:lstStyle>
            <a:lvl1pPr marL="0" indent="0" algn="l" defTabSz="86401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2400" b="0" i="0" kern="1200" baseline="0" dirty="0" smtClean="0">
                <a:solidFill>
                  <a:srgbClr val="005D8D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320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2023.</a:t>
            </a:r>
          </a:p>
        </p:txBody>
      </p:sp>
    </p:spTree>
    <p:extLst>
      <p:ext uri="{BB962C8B-B14F-4D97-AF65-F5344CB8AC3E}">
        <p14:creationId xmlns:p14="http://schemas.microsoft.com/office/powerpoint/2010/main" val="219123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4">
            <a:extLst>
              <a:ext uri="{FF2B5EF4-FFF2-40B4-BE49-F238E27FC236}">
                <a16:creationId xmlns:a16="http://schemas.microsoft.com/office/drawing/2014/main" id="{3BD935BA-AC32-CAAB-FEC5-ECE234DB7C26}"/>
              </a:ext>
            </a:extLst>
          </p:cNvPr>
          <p:cNvSpPr txBox="1">
            <a:spLocks/>
          </p:cNvSpPr>
          <p:nvPr/>
        </p:nvSpPr>
        <p:spPr>
          <a:xfrm>
            <a:off x="484380" y="681061"/>
            <a:ext cx="9830515" cy="703472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cap="all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Tulajdonosi kör</a:t>
            </a:r>
            <a:r>
              <a:rPr lang="en-GB" sz="3500" b="1" cap="all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Light"/>
              </a:rPr>
              <a:t> </a:t>
            </a:r>
            <a:r>
              <a:rPr lang="en-GB" sz="3500" b="1" cap="all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</a:t>
            </a:r>
            <a:r>
              <a:rPr lang="hu-HU" sz="3500" b="1" cap="all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menedzsment</a:t>
            </a:r>
            <a:endParaRPr lang="en-GB" sz="3500" b="1" cap="all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HU" sz="3800" b="1" dirty="0">
              <a:solidFill>
                <a:srgbClr val="005E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Samanta Smith">
            <a:extLst>
              <a:ext uri="{FF2B5EF4-FFF2-40B4-BE49-F238E27FC236}">
                <a16:creationId xmlns:a16="http://schemas.microsoft.com/office/drawing/2014/main" id="{44C114C4-1718-53FF-4865-BE5CAE682F37}"/>
              </a:ext>
            </a:extLst>
          </p:cNvPr>
          <p:cNvSpPr/>
          <p:nvPr/>
        </p:nvSpPr>
        <p:spPr>
          <a:xfrm>
            <a:off x="484381" y="4348621"/>
            <a:ext cx="1994828" cy="1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3600">
                <a:solidFill>
                  <a:srgbClr val="323C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Jójárt Ferenc</a:t>
            </a:r>
            <a:endParaRPr sz="1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Head manager">
            <a:extLst>
              <a:ext uri="{FF2B5EF4-FFF2-40B4-BE49-F238E27FC236}">
                <a16:creationId xmlns:a16="http://schemas.microsoft.com/office/drawing/2014/main" id="{7C37A1A8-9D77-0DE0-99B6-4514651F0CFF}"/>
              </a:ext>
            </a:extLst>
          </p:cNvPr>
          <p:cNvSpPr/>
          <p:nvPr/>
        </p:nvSpPr>
        <p:spPr>
          <a:xfrm>
            <a:off x="484381" y="4559775"/>
            <a:ext cx="192365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200">
                <a:solidFill>
                  <a:srgbClr val="45BCA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hu-HU" sz="1200" dirty="0">
                <a:solidFill>
                  <a:srgbClr val="59AD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Alapító / Vezérigazgató</a:t>
            </a:r>
            <a:endParaRPr sz="1200" dirty="0">
              <a:solidFill>
                <a:srgbClr val="59AD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EF20667E-357B-0BB1-D2D1-DE056751275D}"/>
              </a:ext>
            </a:extLst>
          </p:cNvPr>
          <p:cNvSpPr/>
          <p:nvPr/>
        </p:nvSpPr>
        <p:spPr>
          <a:xfrm>
            <a:off x="666245" y="1900531"/>
            <a:ext cx="2166783" cy="22034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solidFill>
                <a:srgbClr val="59ADDD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521D41D0-AEAF-8DA9-35B3-7039848ED14C}"/>
              </a:ext>
            </a:extLst>
          </p:cNvPr>
          <p:cNvSpPr/>
          <p:nvPr/>
        </p:nvSpPr>
        <p:spPr>
          <a:xfrm>
            <a:off x="3373738" y="1900531"/>
            <a:ext cx="2166783" cy="22034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1083AC2F-E848-081C-AD18-8B2EB6FD6F06}"/>
              </a:ext>
            </a:extLst>
          </p:cNvPr>
          <p:cNvSpPr/>
          <p:nvPr/>
        </p:nvSpPr>
        <p:spPr>
          <a:xfrm>
            <a:off x="6081231" y="1900531"/>
            <a:ext cx="2166783" cy="22034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Colin Power">
            <a:extLst>
              <a:ext uri="{FF2B5EF4-FFF2-40B4-BE49-F238E27FC236}">
                <a16:creationId xmlns:a16="http://schemas.microsoft.com/office/drawing/2014/main" id="{09C3E48C-577E-CDF4-E9A9-18E5F458B57E}"/>
              </a:ext>
            </a:extLst>
          </p:cNvPr>
          <p:cNvSpPr/>
          <p:nvPr/>
        </p:nvSpPr>
        <p:spPr>
          <a:xfrm>
            <a:off x="3194723" y="4348621"/>
            <a:ext cx="1931142" cy="1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3600">
                <a:solidFill>
                  <a:srgbClr val="323C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Kardos Mária</a:t>
            </a:r>
            <a:endParaRPr sz="1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Partner">
            <a:extLst>
              <a:ext uri="{FF2B5EF4-FFF2-40B4-BE49-F238E27FC236}">
                <a16:creationId xmlns:a16="http://schemas.microsoft.com/office/drawing/2014/main" id="{860B3B1A-B84B-8236-D895-B8E58F65B264}"/>
              </a:ext>
            </a:extLst>
          </p:cNvPr>
          <p:cNvSpPr/>
          <p:nvPr/>
        </p:nvSpPr>
        <p:spPr>
          <a:xfrm>
            <a:off x="3194724" y="4559775"/>
            <a:ext cx="809436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200">
                <a:solidFill>
                  <a:srgbClr val="45BCA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hu-HU" sz="1200" dirty="0">
                <a:solidFill>
                  <a:srgbClr val="59AD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Alapító</a:t>
            </a:r>
            <a:r>
              <a:rPr sz="1200" dirty="0">
                <a:solidFill>
                  <a:srgbClr val="59AD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3" name="Lucy Albea">
            <a:extLst>
              <a:ext uri="{FF2B5EF4-FFF2-40B4-BE49-F238E27FC236}">
                <a16:creationId xmlns:a16="http://schemas.microsoft.com/office/drawing/2014/main" id="{BCC05045-9373-7D3D-67B9-4586119D7107}"/>
              </a:ext>
            </a:extLst>
          </p:cNvPr>
          <p:cNvSpPr/>
          <p:nvPr/>
        </p:nvSpPr>
        <p:spPr>
          <a:xfrm>
            <a:off x="5951808" y="4343408"/>
            <a:ext cx="1575730" cy="1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3600">
                <a:solidFill>
                  <a:srgbClr val="323C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Tamás Zoltán</a:t>
            </a:r>
          </a:p>
        </p:txBody>
      </p:sp>
      <p:sp>
        <p:nvSpPr>
          <p:cNvPr id="34" name="Investor">
            <a:extLst>
              <a:ext uri="{FF2B5EF4-FFF2-40B4-BE49-F238E27FC236}">
                <a16:creationId xmlns:a16="http://schemas.microsoft.com/office/drawing/2014/main" id="{B8B41F9A-B134-3BA8-AFEE-E31BA318191E}"/>
              </a:ext>
            </a:extLst>
          </p:cNvPr>
          <p:cNvSpPr/>
          <p:nvPr/>
        </p:nvSpPr>
        <p:spPr>
          <a:xfrm>
            <a:off x="5912557" y="4564088"/>
            <a:ext cx="236242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200">
                <a:solidFill>
                  <a:srgbClr val="45BCA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hu-HU" sz="1200" dirty="0">
                <a:solidFill>
                  <a:srgbClr val="59AD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Ügyvezető igazgató (Szerbia)</a:t>
            </a: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17ECA57D-3DEE-F53E-1732-38838F87A74D}"/>
              </a:ext>
            </a:extLst>
          </p:cNvPr>
          <p:cNvSpPr/>
          <p:nvPr/>
        </p:nvSpPr>
        <p:spPr>
          <a:xfrm>
            <a:off x="484380" y="4845403"/>
            <a:ext cx="2348648" cy="0"/>
          </a:xfrm>
          <a:prstGeom prst="line">
            <a:avLst/>
          </a:prstGeom>
          <a:ln w="19050">
            <a:solidFill>
              <a:srgbClr val="005E8E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Experience: 8 years">
            <a:extLst>
              <a:ext uri="{FF2B5EF4-FFF2-40B4-BE49-F238E27FC236}">
                <a16:creationId xmlns:a16="http://schemas.microsoft.com/office/drawing/2014/main" id="{DE0C2D51-AAFF-8631-3BDC-567D564CE4B3}"/>
              </a:ext>
            </a:extLst>
          </p:cNvPr>
          <p:cNvSpPr/>
          <p:nvPr/>
        </p:nvSpPr>
        <p:spPr>
          <a:xfrm>
            <a:off x="484381" y="4955279"/>
            <a:ext cx="21324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33388">
              <a:defRPr sz="3200">
                <a:solidFill>
                  <a:srgbClr val="323C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Bold"/>
              </a:rPr>
              <a:t>Több mint 25 év szakmai tapasztalat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6DF29D5A-7637-3A87-544D-43FC678A1BB9}"/>
              </a:ext>
            </a:extLst>
          </p:cNvPr>
          <p:cNvSpPr/>
          <p:nvPr/>
        </p:nvSpPr>
        <p:spPr>
          <a:xfrm>
            <a:off x="3194723" y="4845403"/>
            <a:ext cx="2341702" cy="0"/>
          </a:xfrm>
          <a:prstGeom prst="line">
            <a:avLst/>
          </a:prstGeom>
          <a:ln w="19050">
            <a:solidFill>
              <a:srgbClr val="005E8E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Experience: 10 years">
            <a:extLst>
              <a:ext uri="{FF2B5EF4-FFF2-40B4-BE49-F238E27FC236}">
                <a16:creationId xmlns:a16="http://schemas.microsoft.com/office/drawing/2014/main" id="{E89DC43C-9D5D-8E2D-D4B5-661CF8620A53}"/>
              </a:ext>
            </a:extLst>
          </p:cNvPr>
          <p:cNvSpPr/>
          <p:nvPr/>
        </p:nvSpPr>
        <p:spPr>
          <a:xfrm>
            <a:off x="3194723" y="4955279"/>
            <a:ext cx="21324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33388">
              <a:defRPr sz="3200">
                <a:solidFill>
                  <a:srgbClr val="323C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Bold"/>
              </a:rPr>
              <a:t>Több mint 25 év szakmai tapasztalat</a:t>
            </a:r>
            <a:endParaRPr lang="hu-H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96519863-6A9F-C068-E4EA-3A5CABA2950B}"/>
              </a:ext>
            </a:extLst>
          </p:cNvPr>
          <p:cNvSpPr/>
          <p:nvPr/>
        </p:nvSpPr>
        <p:spPr>
          <a:xfrm>
            <a:off x="5912556" y="4845403"/>
            <a:ext cx="2341702" cy="0"/>
          </a:xfrm>
          <a:prstGeom prst="line">
            <a:avLst/>
          </a:prstGeom>
          <a:ln w="19050">
            <a:solidFill>
              <a:srgbClr val="005E8E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Experience: 8 years">
            <a:extLst>
              <a:ext uri="{FF2B5EF4-FFF2-40B4-BE49-F238E27FC236}">
                <a16:creationId xmlns:a16="http://schemas.microsoft.com/office/drawing/2014/main" id="{4E92F1EC-750B-00F3-7B8A-44C2C800A7BB}"/>
              </a:ext>
            </a:extLst>
          </p:cNvPr>
          <p:cNvSpPr/>
          <p:nvPr/>
        </p:nvSpPr>
        <p:spPr>
          <a:xfrm>
            <a:off x="5934633" y="5047612"/>
            <a:ext cx="213247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33388">
              <a:defRPr sz="3200">
                <a:solidFill>
                  <a:srgbClr val="323C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Bold"/>
              </a:rPr>
              <a:t>20 év szakmai tapasztalat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pic>
        <p:nvPicPr>
          <p:cNvPr id="41" name="Kép 43">
            <a:extLst>
              <a:ext uri="{FF2B5EF4-FFF2-40B4-BE49-F238E27FC236}">
                <a16:creationId xmlns:a16="http://schemas.microsoft.com/office/drawing/2014/main" id="{1726B08C-947E-3271-256A-6B648248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80" y="1747778"/>
            <a:ext cx="2203776" cy="2203404"/>
          </a:xfrm>
          <a:prstGeom prst="rect">
            <a:avLst/>
          </a:prstGeom>
        </p:spPr>
      </p:pic>
      <p:sp>
        <p:nvSpPr>
          <p:cNvPr id="43" name="Rectangle">
            <a:extLst>
              <a:ext uri="{FF2B5EF4-FFF2-40B4-BE49-F238E27FC236}">
                <a16:creationId xmlns:a16="http://schemas.microsoft.com/office/drawing/2014/main" id="{43B694B5-FAF5-064D-2953-A70AD7BC8554}"/>
              </a:ext>
            </a:extLst>
          </p:cNvPr>
          <p:cNvSpPr/>
          <p:nvPr/>
        </p:nvSpPr>
        <p:spPr>
          <a:xfrm>
            <a:off x="8788724" y="1900531"/>
            <a:ext cx="2166783" cy="22034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Lucy Albea">
            <a:extLst>
              <a:ext uri="{FF2B5EF4-FFF2-40B4-BE49-F238E27FC236}">
                <a16:creationId xmlns:a16="http://schemas.microsoft.com/office/drawing/2014/main" id="{07437CD9-1F4B-59F2-4E33-6AC60A5B229C}"/>
              </a:ext>
            </a:extLst>
          </p:cNvPr>
          <p:cNvSpPr/>
          <p:nvPr/>
        </p:nvSpPr>
        <p:spPr>
          <a:xfrm>
            <a:off x="8648531" y="4348621"/>
            <a:ext cx="1575730" cy="1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80000"/>
              </a:lnSpc>
              <a:defRPr sz="3600">
                <a:solidFill>
                  <a:srgbClr val="323C4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Bajúsz Gábor</a:t>
            </a:r>
          </a:p>
        </p:txBody>
      </p:sp>
      <p:sp>
        <p:nvSpPr>
          <p:cNvPr id="45" name="Investor">
            <a:extLst>
              <a:ext uri="{FF2B5EF4-FFF2-40B4-BE49-F238E27FC236}">
                <a16:creationId xmlns:a16="http://schemas.microsoft.com/office/drawing/2014/main" id="{D6D41032-2C97-3066-03EC-8A586E5A14E0}"/>
              </a:ext>
            </a:extLst>
          </p:cNvPr>
          <p:cNvSpPr/>
          <p:nvPr/>
        </p:nvSpPr>
        <p:spPr>
          <a:xfrm>
            <a:off x="8648531" y="4559775"/>
            <a:ext cx="132098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defRPr sz="3200">
                <a:solidFill>
                  <a:srgbClr val="45BCA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hu-HU" sz="1200" dirty="0">
                <a:solidFill>
                  <a:srgbClr val="59AD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Vezérigazgató</a:t>
            </a:r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177E5626-9306-2261-CA49-C0A400C5EE95}"/>
              </a:ext>
            </a:extLst>
          </p:cNvPr>
          <p:cNvSpPr/>
          <p:nvPr/>
        </p:nvSpPr>
        <p:spPr>
          <a:xfrm>
            <a:off x="8648530" y="4845403"/>
            <a:ext cx="2341702" cy="0"/>
          </a:xfrm>
          <a:prstGeom prst="line">
            <a:avLst/>
          </a:prstGeom>
          <a:ln w="19050">
            <a:solidFill>
              <a:srgbClr val="005E8E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Experience: 8 years">
            <a:extLst>
              <a:ext uri="{FF2B5EF4-FFF2-40B4-BE49-F238E27FC236}">
                <a16:creationId xmlns:a16="http://schemas.microsoft.com/office/drawing/2014/main" id="{7275E636-7E83-9B21-A8CA-0C149915163C}"/>
              </a:ext>
            </a:extLst>
          </p:cNvPr>
          <p:cNvSpPr/>
          <p:nvPr/>
        </p:nvSpPr>
        <p:spPr>
          <a:xfrm>
            <a:off x="8670607" y="5047612"/>
            <a:ext cx="213247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33388">
              <a:defRPr sz="3200">
                <a:solidFill>
                  <a:srgbClr val="323C4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hu-H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Bold"/>
              </a:rPr>
              <a:t>12 év szakmai tapasztalat</a:t>
            </a:r>
            <a:endParaRPr lang="hu-H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pic>
        <p:nvPicPr>
          <p:cNvPr id="48" name="Kép 34">
            <a:extLst>
              <a:ext uri="{FF2B5EF4-FFF2-40B4-BE49-F238E27FC236}">
                <a16:creationId xmlns:a16="http://schemas.microsoft.com/office/drawing/2014/main" id="{F0543611-1EA7-4247-D42B-738878E02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8530" y="1747778"/>
            <a:ext cx="2166784" cy="2203404"/>
          </a:xfrm>
          <a:prstGeom prst="rect">
            <a:avLst/>
          </a:prstGeom>
        </p:spPr>
      </p:pic>
      <p:pic>
        <p:nvPicPr>
          <p:cNvPr id="49" name="Kép 53">
            <a:extLst>
              <a:ext uri="{FF2B5EF4-FFF2-40B4-BE49-F238E27FC236}">
                <a16:creationId xmlns:a16="http://schemas.microsoft.com/office/drawing/2014/main" id="{F541D4BA-1B1B-9D57-3C88-3646B9838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808" y="1747778"/>
            <a:ext cx="2166783" cy="2215143"/>
          </a:xfrm>
          <a:prstGeom prst="rect">
            <a:avLst/>
          </a:prstGeom>
        </p:spPr>
      </p:pic>
      <p:pic>
        <p:nvPicPr>
          <p:cNvPr id="2" name="Kép 43">
            <a:extLst>
              <a:ext uri="{FF2B5EF4-FFF2-40B4-BE49-F238E27FC236}">
                <a16:creationId xmlns:a16="http://schemas.microsoft.com/office/drawing/2014/main" id="{B8E06EEA-09A5-91E1-F00E-54A748BA1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094" y="1747778"/>
            <a:ext cx="2203776" cy="22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6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églalap 3">
            <a:extLst>
              <a:ext uri="{FF2B5EF4-FFF2-40B4-BE49-F238E27FC236}">
                <a16:creationId xmlns:a16="http://schemas.microsoft.com/office/drawing/2014/main" id="{BBCC8D6A-49BB-D8E6-2355-D674CC27FE35}"/>
              </a:ext>
            </a:extLst>
          </p:cNvPr>
          <p:cNvSpPr/>
          <p:nvPr/>
        </p:nvSpPr>
        <p:spPr>
          <a:xfrm flipH="1">
            <a:off x="503238" y="0"/>
            <a:ext cx="1547812" cy="252413"/>
          </a:xfrm>
          <a:prstGeom prst="rect">
            <a:avLst/>
          </a:prstGeom>
          <a:solidFill>
            <a:srgbClr val="C9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Verdana" panose="020B060403050404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A9E261-E579-4BAD-5B67-B3BA252F1FEC}"/>
              </a:ext>
            </a:extLst>
          </p:cNvPr>
          <p:cNvGrpSpPr>
            <a:grpSpLocks noChangeAspect="1"/>
          </p:cNvGrpSpPr>
          <p:nvPr/>
        </p:nvGrpSpPr>
        <p:grpSpPr>
          <a:xfrm>
            <a:off x="457766" y="2616599"/>
            <a:ext cx="2663626" cy="2663626"/>
            <a:chOff x="5194684" y="525277"/>
            <a:chExt cx="1440000" cy="144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EA6EE9-3057-DF32-4D43-CB818434BB5A}"/>
                </a:ext>
              </a:extLst>
            </p:cNvPr>
            <p:cNvSpPr/>
            <p:nvPr/>
          </p:nvSpPr>
          <p:spPr>
            <a:xfrm flipH="1" flipV="1">
              <a:off x="5194684" y="525277"/>
              <a:ext cx="1440000" cy="1440000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657B87"/>
                  </a:gs>
                  <a:gs pos="73000">
                    <a:schemeClr val="bg1"/>
                  </a:gs>
                  <a:gs pos="96000">
                    <a:schemeClr val="accent1">
                      <a:lumMod val="30000"/>
                      <a:lumOff val="70000"/>
                    </a:schemeClr>
                  </a:gs>
                </a:gsLst>
                <a:lin ang="3600000" scaled="0"/>
              </a:gradFill>
            </a:ln>
            <a:effectLst>
              <a:glow>
                <a:schemeClr val="accent1">
                  <a:alpha val="40000"/>
                </a:schemeClr>
              </a:glow>
              <a:outerShdw blurRad="124555" dist="50800" dir="5400000" algn="ctr" rotWithShape="0">
                <a:schemeClr val="tx1">
                  <a:alpha val="50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6" name="Picture 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F51F94C-555A-865E-4396-7EB046F3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684" y="561277"/>
              <a:ext cx="1368000" cy="1368000"/>
            </a:xfrm>
            <a:prstGeom prst="rect">
              <a:avLst/>
            </a:prstGeom>
          </p:spPr>
        </p:pic>
      </p:grpSp>
      <p:sp>
        <p:nvSpPr>
          <p:cNvPr id="41" name="Cím 1">
            <a:extLst>
              <a:ext uri="{FF2B5EF4-FFF2-40B4-BE49-F238E27FC236}">
                <a16:creationId xmlns:a16="http://schemas.microsoft.com/office/drawing/2014/main" id="{3737DAC1-D3E6-4075-CC8D-DCF77327198B}"/>
              </a:ext>
            </a:extLst>
          </p:cNvPr>
          <p:cNvSpPr txBox="1">
            <a:spLocks/>
          </p:cNvSpPr>
          <p:nvPr/>
        </p:nvSpPr>
        <p:spPr>
          <a:xfrm>
            <a:off x="457766" y="675676"/>
            <a:ext cx="4566694" cy="50266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Történetünk</a:t>
            </a:r>
          </a:p>
        </p:txBody>
      </p:sp>
      <p:grpSp>
        <p:nvGrpSpPr>
          <p:cNvPr id="19" name="Group 26">
            <a:extLst>
              <a:ext uri="{FF2B5EF4-FFF2-40B4-BE49-F238E27FC236}">
                <a16:creationId xmlns:a16="http://schemas.microsoft.com/office/drawing/2014/main" id="{B236450B-791E-455D-9BE6-68832FC1BCA0}"/>
              </a:ext>
            </a:extLst>
          </p:cNvPr>
          <p:cNvGrpSpPr>
            <a:grpSpLocks noChangeAspect="1"/>
          </p:cNvGrpSpPr>
          <p:nvPr/>
        </p:nvGrpSpPr>
        <p:grpSpPr>
          <a:xfrm>
            <a:off x="2611637" y="3766072"/>
            <a:ext cx="1514153" cy="1514153"/>
            <a:chOff x="5975341" y="2524382"/>
            <a:chExt cx="1080000" cy="1080000"/>
          </a:xfrm>
        </p:grpSpPr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BD8E8F87-5247-47F1-B295-0DB63752E47B}"/>
                </a:ext>
              </a:extLst>
            </p:cNvPr>
            <p:cNvSpPr/>
            <p:nvPr/>
          </p:nvSpPr>
          <p:spPr>
            <a:xfrm flipH="1" flipV="1">
              <a:off x="5975341" y="252438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657B87"/>
                  </a:gs>
                  <a:gs pos="73000">
                    <a:schemeClr val="bg1"/>
                  </a:gs>
                  <a:gs pos="96000">
                    <a:schemeClr val="accent1">
                      <a:lumMod val="30000"/>
                      <a:lumOff val="70000"/>
                    </a:schemeClr>
                  </a:gs>
                </a:gsLst>
                <a:lin ang="3600000" scaled="0"/>
              </a:gradFill>
            </a:ln>
            <a:effectLst>
              <a:glow>
                <a:schemeClr val="accent1">
                  <a:alpha val="40000"/>
                </a:schemeClr>
              </a:glow>
              <a:outerShdw blurRad="124555" dist="50800" dir="5400000" algn="ctr" rotWithShape="0">
                <a:schemeClr val="tx1">
                  <a:alpha val="50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1" name="Picture 2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60F20F1-70FA-45B7-971D-42395AC8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460" y="2846171"/>
              <a:ext cx="879459" cy="432000"/>
            </a:xfrm>
            <a:prstGeom prst="rect">
              <a:avLst/>
            </a:prstGeom>
          </p:spPr>
        </p:pic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39194F20-832B-4EE1-92A6-8FE6FBDB960A}"/>
              </a:ext>
            </a:extLst>
          </p:cNvPr>
          <p:cNvGrpSpPr>
            <a:grpSpLocks noChangeAspect="1"/>
          </p:cNvGrpSpPr>
          <p:nvPr/>
        </p:nvGrpSpPr>
        <p:grpSpPr>
          <a:xfrm>
            <a:off x="3953639" y="3766072"/>
            <a:ext cx="1514153" cy="1514153"/>
            <a:chOff x="7004041" y="2524382"/>
            <a:chExt cx="1080000" cy="1080000"/>
          </a:xfrm>
        </p:grpSpPr>
        <p:sp>
          <p:nvSpPr>
            <p:cNvPr id="23" name="Oval 30">
              <a:extLst>
                <a:ext uri="{FF2B5EF4-FFF2-40B4-BE49-F238E27FC236}">
                  <a16:creationId xmlns:a16="http://schemas.microsoft.com/office/drawing/2014/main" id="{F4B6B89E-1346-4AD8-865C-8932E00387D5}"/>
                </a:ext>
              </a:extLst>
            </p:cNvPr>
            <p:cNvSpPr/>
            <p:nvPr/>
          </p:nvSpPr>
          <p:spPr>
            <a:xfrm flipH="1" flipV="1">
              <a:off x="7004041" y="252438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657B87"/>
                  </a:gs>
                  <a:gs pos="73000">
                    <a:schemeClr val="bg1"/>
                  </a:gs>
                  <a:gs pos="96000">
                    <a:schemeClr val="accent1">
                      <a:lumMod val="30000"/>
                      <a:lumOff val="70000"/>
                    </a:schemeClr>
                  </a:gs>
                </a:gsLst>
                <a:lin ang="3600000" scaled="0"/>
              </a:gradFill>
            </a:ln>
            <a:effectLst>
              <a:glow>
                <a:schemeClr val="accent1">
                  <a:alpha val="40000"/>
                </a:schemeClr>
              </a:glow>
              <a:outerShdw blurRad="124555" dist="50800" dir="5400000" algn="ctr" rotWithShape="0">
                <a:schemeClr val="tx1">
                  <a:alpha val="50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9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33866CA6-C43D-4CF9-A159-4F51C126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62" y="2593148"/>
              <a:ext cx="952500" cy="952500"/>
            </a:xfrm>
            <a:prstGeom prst="rect">
              <a:avLst/>
            </a:prstGeom>
          </p:spPr>
        </p:pic>
      </p:grpSp>
      <p:grpSp>
        <p:nvGrpSpPr>
          <p:cNvPr id="40" name="Group 32">
            <a:extLst>
              <a:ext uri="{FF2B5EF4-FFF2-40B4-BE49-F238E27FC236}">
                <a16:creationId xmlns:a16="http://schemas.microsoft.com/office/drawing/2014/main" id="{72C90383-C932-4CCB-BA23-F2CDA8D7BCE7}"/>
              </a:ext>
            </a:extLst>
          </p:cNvPr>
          <p:cNvGrpSpPr>
            <a:grpSpLocks noChangeAspect="1"/>
          </p:cNvGrpSpPr>
          <p:nvPr/>
        </p:nvGrpSpPr>
        <p:grpSpPr>
          <a:xfrm>
            <a:off x="5256961" y="3766072"/>
            <a:ext cx="1514153" cy="1514153"/>
            <a:chOff x="8040361" y="2524382"/>
            <a:chExt cx="1080000" cy="1080000"/>
          </a:xfrm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2DC98C32-382F-41A3-B9E9-77121CF56005}"/>
                </a:ext>
              </a:extLst>
            </p:cNvPr>
            <p:cNvSpPr/>
            <p:nvPr/>
          </p:nvSpPr>
          <p:spPr>
            <a:xfrm flipH="1" flipV="1">
              <a:off x="8040361" y="252438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657B87"/>
                  </a:gs>
                  <a:gs pos="73000">
                    <a:schemeClr val="bg1"/>
                  </a:gs>
                  <a:gs pos="96000">
                    <a:schemeClr val="accent1">
                      <a:lumMod val="30000"/>
                      <a:lumOff val="70000"/>
                    </a:schemeClr>
                  </a:gs>
                </a:gsLst>
                <a:lin ang="3600000" scaled="0"/>
              </a:gradFill>
            </a:ln>
            <a:effectLst>
              <a:glow>
                <a:schemeClr val="accent1">
                  <a:alpha val="40000"/>
                </a:schemeClr>
              </a:glow>
              <a:outerShdw blurRad="124555" dist="50800" dir="5400000" algn="ctr" rotWithShape="0">
                <a:schemeClr val="tx1">
                  <a:alpha val="50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3" name="Picture 34" descr="Diagram, logo, icon, company name&#10;&#10;Description automatically generated">
              <a:extLst>
                <a:ext uri="{FF2B5EF4-FFF2-40B4-BE49-F238E27FC236}">
                  <a16:creationId xmlns:a16="http://schemas.microsoft.com/office/drawing/2014/main" id="{9B261C12-B011-4ABE-9313-91347F18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970" y="2592717"/>
              <a:ext cx="952500" cy="952500"/>
            </a:xfrm>
            <a:prstGeom prst="rect">
              <a:avLst/>
            </a:prstGeom>
          </p:spPr>
        </p:pic>
      </p:grpSp>
      <p:grpSp>
        <p:nvGrpSpPr>
          <p:cNvPr id="44" name="Group 35">
            <a:extLst>
              <a:ext uri="{FF2B5EF4-FFF2-40B4-BE49-F238E27FC236}">
                <a16:creationId xmlns:a16="http://schemas.microsoft.com/office/drawing/2014/main" id="{0D5ED8E1-82E7-4CD3-9A23-F4EC4A82438F}"/>
              </a:ext>
            </a:extLst>
          </p:cNvPr>
          <p:cNvGrpSpPr>
            <a:grpSpLocks noChangeAspect="1"/>
          </p:cNvGrpSpPr>
          <p:nvPr/>
        </p:nvGrpSpPr>
        <p:grpSpPr>
          <a:xfrm>
            <a:off x="6584848" y="3766072"/>
            <a:ext cx="1514153" cy="1514153"/>
            <a:chOff x="9066521" y="2524382"/>
            <a:chExt cx="1080000" cy="1080000"/>
          </a:xfrm>
        </p:grpSpPr>
        <p:sp>
          <p:nvSpPr>
            <p:cNvPr id="45" name="Oval 36">
              <a:extLst>
                <a:ext uri="{FF2B5EF4-FFF2-40B4-BE49-F238E27FC236}">
                  <a16:creationId xmlns:a16="http://schemas.microsoft.com/office/drawing/2014/main" id="{6956DBBE-AD12-4142-B87F-55AA161E59EA}"/>
                </a:ext>
              </a:extLst>
            </p:cNvPr>
            <p:cNvSpPr/>
            <p:nvPr/>
          </p:nvSpPr>
          <p:spPr>
            <a:xfrm flipH="1" flipV="1">
              <a:off x="9066521" y="252438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3000">
                    <a:srgbClr val="657B87"/>
                  </a:gs>
                  <a:gs pos="73000">
                    <a:schemeClr val="bg1"/>
                  </a:gs>
                  <a:gs pos="96000">
                    <a:schemeClr val="accent1">
                      <a:lumMod val="30000"/>
                      <a:lumOff val="70000"/>
                    </a:schemeClr>
                  </a:gs>
                </a:gsLst>
                <a:lin ang="3600000" scaled="0"/>
              </a:gradFill>
            </a:ln>
            <a:effectLst>
              <a:glow>
                <a:schemeClr val="accent1">
                  <a:alpha val="40000"/>
                </a:schemeClr>
              </a:glow>
              <a:outerShdw blurRad="124555" dist="50800" dir="5400000" algn="ctr" rotWithShape="0">
                <a:schemeClr val="tx1">
                  <a:alpha val="50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6" name="Picture 37" descr="Logo&#10;&#10;Description automatically generated">
              <a:extLst>
                <a:ext uri="{FF2B5EF4-FFF2-40B4-BE49-F238E27FC236}">
                  <a16:creationId xmlns:a16="http://schemas.microsoft.com/office/drawing/2014/main" id="{175ED505-7928-49CD-8404-73F24AA76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601" y="2592717"/>
              <a:ext cx="9525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27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>
            <a:extLst>
              <a:ext uri="{FF2B5EF4-FFF2-40B4-BE49-F238E27FC236}">
                <a16:creationId xmlns:a16="http://schemas.microsoft.com/office/drawing/2014/main" id="{3B8526F9-C9E0-43FE-8A8E-8CB830611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5"/>
          <a:stretch/>
        </p:blipFill>
        <p:spPr>
          <a:xfrm flipH="1">
            <a:off x="117816" y="747252"/>
            <a:ext cx="4059209" cy="5732924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:a16="http://schemas.microsoft.com/office/drawing/2014/main" id="{EE1EDCC0-CE12-431D-999C-8F4606118F65}"/>
              </a:ext>
            </a:extLst>
          </p:cNvPr>
          <p:cNvSpPr/>
          <p:nvPr/>
        </p:nvSpPr>
        <p:spPr>
          <a:xfrm>
            <a:off x="6121571" y="3949410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186D6937-62E8-4CB7-BDF9-6AEB0B044F84}"/>
              </a:ext>
            </a:extLst>
          </p:cNvPr>
          <p:cNvSpPr/>
          <p:nvPr/>
        </p:nvSpPr>
        <p:spPr>
          <a:xfrm>
            <a:off x="7071418" y="3519091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E887FEB7-78AD-4FF1-BA71-8AA86E2F60CA}"/>
              </a:ext>
            </a:extLst>
          </p:cNvPr>
          <p:cNvSpPr/>
          <p:nvPr/>
        </p:nvSpPr>
        <p:spPr>
          <a:xfrm>
            <a:off x="9671865" y="3519091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3CA1D84F-75F7-45E5-8CFB-15245B66A42E}"/>
              </a:ext>
            </a:extLst>
          </p:cNvPr>
          <p:cNvSpPr/>
          <p:nvPr/>
        </p:nvSpPr>
        <p:spPr>
          <a:xfrm>
            <a:off x="8722018" y="3949410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4A9BD057-413C-46BD-A251-3F254DD6B5EA}"/>
              </a:ext>
            </a:extLst>
          </p:cNvPr>
          <p:cNvSpPr/>
          <p:nvPr/>
        </p:nvSpPr>
        <p:spPr>
          <a:xfrm>
            <a:off x="4482973" y="3519091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26A1D087-0441-418E-A27E-F7AC8CF4A4AA}"/>
              </a:ext>
            </a:extLst>
          </p:cNvPr>
          <p:cNvSpPr/>
          <p:nvPr/>
        </p:nvSpPr>
        <p:spPr>
          <a:xfrm>
            <a:off x="3533126" y="3949410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" name="Straight Connector 27">
            <a:extLst>
              <a:ext uri="{FF2B5EF4-FFF2-40B4-BE49-F238E27FC236}">
                <a16:creationId xmlns:a16="http://schemas.microsoft.com/office/drawing/2014/main" id="{E31C2249-C508-4EAB-A48A-78EB7E756C70}"/>
              </a:ext>
            </a:extLst>
          </p:cNvPr>
          <p:cNvCxnSpPr/>
          <p:nvPr/>
        </p:nvCxnSpPr>
        <p:spPr>
          <a:xfrm rot="10800000">
            <a:off x="1352072" y="4385730"/>
            <a:ext cx="0" cy="406129"/>
          </a:xfrm>
          <a:prstGeom prst="line">
            <a:avLst/>
          </a:prstGeom>
          <a:ln>
            <a:solidFill>
              <a:srgbClr val="005E8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68E7E2-C377-4F15-89A1-7CC028B788B9}"/>
              </a:ext>
            </a:extLst>
          </p:cNvPr>
          <p:cNvSpPr/>
          <p:nvPr/>
        </p:nvSpPr>
        <p:spPr>
          <a:xfrm>
            <a:off x="941592" y="3935652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A1C27-212D-495B-B69E-B1C916DDF587}"/>
              </a:ext>
            </a:extLst>
          </p:cNvPr>
          <p:cNvSpPr/>
          <p:nvPr/>
        </p:nvSpPr>
        <p:spPr>
          <a:xfrm>
            <a:off x="3186055" y="3510369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DB683-116F-4A4D-9E5B-6EE437D30A72}"/>
              </a:ext>
            </a:extLst>
          </p:cNvPr>
          <p:cNvSpPr/>
          <p:nvPr/>
        </p:nvSpPr>
        <p:spPr>
          <a:xfrm>
            <a:off x="2226445" y="3937117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6805F7-0084-4DDA-8236-CAA9F9011F3A}"/>
              </a:ext>
            </a:extLst>
          </p:cNvPr>
          <p:cNvSpPr/>
          <p:nvPr/>
        </p:nvSpPr>
        <p:spPr>
          <a:xfrm>
            <a:off x="1891439" y="3505333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005E8E">
                  <a:tint val="66000"/>
                  <a:satMod val="160000"/>
                </a:srgbClr>
              </a:gs>
              <a:gs pos="50000">
                <a:srgbClr val="005E8E">
                  <a:tint val="44500"/>
                  <a:satMod val="160000"/>
                </a:srgbClr>
              </a:gs>
              <a:gs pos="100000">
                <a:srgbClr val="005E8E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7D3FDD9-30F4-41A0-8DD0-D49711B16150}"/>
              </a:ext>
            </a:extLst>
          </p:cNvPr>
          <p:cNvSpPr/>
          <p:nvPr/>
        </p:nvSpPr>
        <p:spPr>
          <a:xfrm>
            <a:off x="7416128" y="3941886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B1B85F1-2DC7-40EB-979A-05A6950D5E93}"/>
              </a:ext>
            </a:extLst>
          </p:cNvPr>
          <p:cNvSpPr/>
          <p:nvPr/>
        </p:nvSpPr>
        <p:spPr>
          <a:xfrm>
            <a:off x="8371903" y="3512970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0818DD0E-8E8B-4BE0-BE05-DC0DE3C34728}"/>
              </a:ext>
            </a:extLst>
          </p:cNvPr>
          <p:cNvSpPr/>
          <p:nvPr/>
        </p:nvSpPr>
        <p:spPr>
          <a:xfrm>
            <a:off x="4815246" y="3937059"/>
            <a:ext cx="341154" cy="382529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B3B7FD7-63FC-4A20-8D1B-289C1A920DA6}"/>
              </a:ext>
            </a:extLst>
          </p:cNvPr>
          <p:cNvSpPr/>
          <p:nvPr/>
        </p:nvSpPr>
        <p:spPr>
          <a:xfrm>
            <a:off x="5780094" y="3501456"/>
            <a:ext cx="341154" cy="432588"/>
          </a:xfrm>
          <a:prstGeom prst="rect">
            <a:avLst/>
          </a:prstGeom>
          <a:gradFill flip="none" rotWithShape="1">
            <a:gsLst>
              <a:gs pos="0">
                <a:srgbClr val="42A5DC">
                  <a:tint val="66000"/>
                  <a:satMod val="160000"/>
                </a:srgbClr>
              </a:gs>
              <a:gs pos="50000">
                <a:srgbClr val="42A5DC">
                  <a:tint val="44500"/>
                  <a:satMod val="160000"/>
                </a:srgbClr>
              </a:gs>
              <a:gs pos="100000">
                <a:srgbClr val="42A5D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00867A2F-BA6E-489B-A072-B6B118CF073C}"/>
              </a:ext>
            </a:extLst>
          </p:cNvPr>
          <p:cNvGrpSpPr/>
          <p:nvPr/>
        </p:nvGrpSpPr>
        <p:grpSpPr>
          <a:xfrm>
            <a:off x="422700" y="3541519"/>
            <a:ext cx="10675088" cy="844211"/>
            <a:chOff x="464234" y="2147453"/>
            <a:chExt cx="8424586" cy="844211"/>
          </a:xfrm>
          <a:gradFill flip="none" rotWithShape="1">
            <a:gsLst>
              <a:gs pos="0">
                <a:srgbClr val="C1D72F">
                  <a:shade val="30000"/>
                  <a:satMod val="115000"/>
                </a:srgbClr>
              </a:gs>
              <a:gs pos="50000">
                <a:srgbClr val="C1D72F">
                  <a:shade val="67500"/>
                  <a:satMod val="115000"/>
                </a:srgbClr>
              </a:gs>
              <a:gs pos="100000">
                <a:srgbClr val="C1D72F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BD2236D6-3167-43DC-BADC-3A336BFEA90B}"/>
                </a:ext>
              </a:extLst>
            </p:cNvPr>
            <p:cNvSpPr/>
            <p:nvPr/>
          </p:nvSpPr>
          <p:spPr>
            <a:xfrm>
              <a:off x="464234" y="2433711"/>
              <a:ext cx="7976381" cy="247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15">
              <a:extLst>
                <a:ext uri="{FF2B5EF4-FFF2-40B4-BE49-F238E27FC236}">
                  <a16:creationId xmlns:a16="http://schemas.microsoft.com/office/drawing/2014/main" id="{59BA2778-29BB-4670-8FD6-4792FEFEB8EE}"/>
                </a:ext>
              </a:extLst>
            </p:cNvPr>
            <p:cNvSpPr/>
            <p:nvPr/>
          </p:nvSpPr>
          <p:spPr>
            <a:xfrm rot="5400000">
              <a:off x="8179683" y="2282527"/>
              <a:ext cx="844211" cy="5740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Parallelogram 21">
            <a:extLst>
              <a:ext uri="{FF2B5EF4-FFF2-40B4-BE49-F238E27FC236}">
                <a16:creationId xmlns:a16="http://schemas.microsoft.com/office/drawing/2014/main" id="{8F3509D3-14EA-49F4-B7F6-AF7C16CE895E}"/>
              </a:ext>
            </a:extLst>
          </p:cNvPr>
          <p:cNvSpPr/>
          <p:nvPr/>
        </p:nvSpPr>
        <p:spPr>
          <a:xfrm>
            <a:off x="936262" y="3496611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005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21">
            <a:extLst>
              <a:ext uri="{FF2B5EF4-FFF2-40B4-BE49-F238E27FC236}">
                <a16:creationId xmlns:a16="http://schemas.microsoft.com/office/drawing/2014/main" id="{EFC4E13E-8667-44BE-B358-34D57DD1744B}"/>
              </a:ext>
            </a:extLst>
          </p:cNvPr>
          <p:cNvSpPr/>
          <p:nvPr/>
        </p:nvSpPr>
        <p:spPr>
          <a:xfrm>
            <a:off x="2220595" y="3504859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42A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C6FF"/>
              </a:solidFill>
            </a:endParaRPr>
          </a:p>
        </p:txBody>
      </p:sp>
      <p:sp>
        <p:nvSpPr>
          <p:cNvPr id="21" name="Parallelogram 21">
            <a:extLst>
              <a:ext uri="{FF2B5EF4-FFF2-40B4-BE49-F238E27FC236}">
                <a16:creationId xmlns:a16="http://schemas.microsoft.com/office/drawing/2014/main" id="{9F6ED7B9-4FDC-4B54-8703-3CB49499EFCB}"/>
              </a:ext>
            </a:extLst>
          </p:cNvPr>
          <p:cNvSpPr/>
          <p:nvPr/>
        </p:nvSpPr>
        <p:spPr>
          <a:xfrm>
            <a:off x="4816610" y="3495204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42A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Parallelogram 21">
            <a:extLst>
              <a:ext uri="{FF2B5EF4-FFF2-40B4-BE49-F238E27FC236}">
                <a16:creationId xmlns:a16="http://schemas.microsoft.com/office/drawing/2014/main" id="{8EBD2C1B-F272-403F-98B8-7F4BD8BADE02}"/>
              </a:ext>
            </a:extLst>
          </p:cNvPr>
          <p:cNvSpPr/>
          <p:nvPr/>
        </p:nvSpPr>
        <p:spPr>
          <a:xfrm>
            <a:off x="7411206" y="3503431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42A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25">
            <a:extLst>
              <a:ext uri="{FF2B5EF4-FFF2-40B4-BE49-F238E27FC236}">
                <a16:creationId xmlns:a16="http://schemas.microsoft.com/office/drawing/2014/main" id="{C34D3591-F348-42EA-982D-6026C649B4C1}"/>
              </a:ext>
            </a:extLst>
          </p:cNvPr>
          <p:cNvCxnSpPr/>
          <p:nvPr/>
        </p:nvCxnSpPr>
        <p:spPr>
          <a:xfrm rot="10800000" flipV="1">
            <a:off x="8368995" y="3056023"/>
            <a:ext cx="0" cy="406129"/>
          </a:xfrm>
          <a:prstGeom prst="line">
            <a:avLst/>
          </a:prstGeom>
          <a:ln>
            <a:solidFill>
              <a:srgbClr val="42A5D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arallelogram 21">
            <a:extLst>
              <a:ext uri="{FF2B5EF4-FFF2-40B4-BE49-F238E27FC236}">
                <a16:creationId xmlns:a16="http://schemas.microsoft.com/office/drawing/2014/main" id="{A569E259-6ECE-4622-BDFB-185CCE491E59}"/>
              </a:ext>
            </a:extLst>
          </p:cNvPr>
          <p:cNvSpPr/>
          <p:nvPr/>
        </p:nvSpPr>
        <p:spPr>
          <a:xfrm>
            <a:off x="3527796" y="3510369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005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Parallelogram 21">
            <a:extLst>
              <a:ext uri="{FF2B5EF4-FFF2-40B4-BE49-F238E27FC236}">
                <a16:creationId xmlns:a16="http://schemas.microsoft.com/office/drawing/2014/main" id="{783842E7-11F1-41F2-A609-6D0A5D17CC4B}"/>
              </a:ext>
            </a:extLst>
          </p:cNvPr>
          <p:cNvSpPr/>
          <p:nvPr/>
        </p:nvSpPr>
        <p:spPr>
          <a:xfrm>
            <a:off x="6116241" y="3510369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005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Parallelogram 21">
            <a:extLst>
              <a:ext uri="{FF2B5EF4-FFF2-40B4-BE49-F238E27FC236}">
                <a16:creationId xmlns:a16="http://schemas.microsoft.com/office/drawing/2014/main" id="{5BA230B3-87BB-4F15-B21C-F0048630A5D5}"/>
              </a:ext>
            </a:extLst>
          </p:cNvPr>
          <p:cNvSpPr/>
          <p:nvPr/>
        </p:nvSpPr>
        <p:spPr>
          <a:xfrm>
            <a:off x="8716688" y="3510369"/>
            <a:ext cx="1301094" cy="822977"/>
          </a:xfrm>
          <a:custGeom>
            <a:avLst/>
            <a:gdLst>
              <a:gd name="connsiteX0" fmla="*/ 0 w 1562100"/>
              <a:gd name="connsiteY0" fmla="*/ 1637166 h 1637166"/>
              <a:gd name="connsiteX1" fmla="*/ 436029 w 1562100"/>
              <a:gd name="connsiteY1" fmla="*/ 0 h 1637166"/>
              <a:gd name="connsiteX2" fmla="*/ 1562100 w 1562100"/>
              <a:gd name="connsiteY2" fmla="*/ 0 h 1637166"/>
              <a:gd name="connsiteX3" fmla="*/ 1126071 w 1562100"/>
              <a:gd name="connsiteY3" fmla="*/ 1637166 h 1637166"/>
              <a:gd name="connsiteX4" fmla="*/ 0 w 1562100"/>
              <a:gd name="connsiteY4" fmla="*/ 1637166 h 1637166"/>
              <a:gd name="connsiteX0" fmla="*/ 0 w 2162175"/>
              <a:gd name="connsiteY0" fmla="*/ 1637166 h 1637166"/>
              <a:gd name="connsiteX1" fmla="*/ 436029 w 2162175"/>
              <a:gd name="connsiteY1" fmla="*/ 0 h 1637166"/>
              <a:gd name="connsiteX2" fmla="*/ 2162175 w 2162175"/>
              <a:gd name="connsiteY2" fmla="*/ 0 h 1637166"/>
              <a:gd name="connsiteX3" fmla="*/ 1126071 w 2162175"/>
              <a:gd name="connsiteY3" fmla="*/ 1637166 h 1637166"/>
              <a:gd name="connsiteX4" fmla="*/ 0 w 2162175"/>
              <a:gd name="connsiteY4" fmla="*/ 1637166 h 1637166"/>
              <a:gd name="connsiteX0" fmla="*/ 0 w 2162175"/>
              <a:gd name="connsiteY0" fmla="*/ 1646691 h 1646691"/>
              <a:gd name="connsiteX1" fmla="*/ 988479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  <a:gd name="connsiteX0" fmla="*/ 0 w 2162175"/>
              <a:gd name="connsiteY0" fmla="*/ 1646691 h 1646691"/>
              <a:gd name="connsiteX1" fmla="*/ 1012292 w 2162175"/>
              <a:gd name="connsiteY1" fmla="*/ 0 h 1646691"/>
              <a:gd name="connsiteX2" fmla="*/ 2162175 w 2162175"/>
              <a:gd name="connsiteY2" fmla="*/ 9525 h 1646691"/>
              <a:gd name="connsiteX3" fmla="*/ 1126071 w 2162175"/>
              <a:gd name="connsiteY3" fmla="*/ 1646691 h 1646691"/>
              <a:gd name="connsiteX4" fmla="*/ 0 w 2162175"/>
              <a:gd name="connsiteY4" fmla="*/ 1646691 h 164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1646691">
                <a:moveTo>
                  <a:pt x="0" y="1646691"/>
                </a:moveTo>
                <a:lnTo>
                  <a:pt x="1012292" y="0"/>
                </a:lnTo>
                <a:lnTo>
                  <a:pt x="2162175" y="9525"/>
                </a:lnTo>
                <a:lnTo>
                  <a:pt x="1126071" y="1646691"/>
                </a:lnTo>
                <a:lnTo>
                  <a:pt x="0" y="1646691"/>
                </a:lnTo>
                <a:close/>
              </a:path>
            </a:pathLst>
          </a:custGeom>
          <a:solidFill>
            <a:srgbClr val="005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4" name="Straight Connector 25">
            <a:extLst>
              <a:ext uri="{FF2B5EF4-FFF2-40B4-BE49-F238E27FC236}">
                <a16:creationId xmlns:a16="http://schemas.microsoft.com/office/drawing/2014/main" id="{3BCFD376-086E-480A-8338-80168B5609BE}"/>
              </a:ext>
            </a:extLst>
          </p:cNvPr>
          <p:cNvCxnSpPr/>
          <p:nvPr/>
        </p:nvCxnSpPr>
        <p:spPr>
          <a:xfrm rot="10800000" flipV="1">
            <a:off x="5737714" y="3037022"/>
            <a:ext cx="0" cy="406129"/>
          </a:xfrm>
          <a:prstGeom prst="line">
            <a:avLst/>
          </a:prstGeom>
          <a:ln>
            <a:solidFill>
              <a:srgbClr val="42A5D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5">
            <a:extLst>
              <a:ext uri="{FF2B5EF4-FFF2-40B4-BE49-F238E27FC236}">
                <a16:creationId xmlns:a16="http://schemas.microsoft.com/office/drawing/2014/main" id="{222D455C-8153-420B-A2A6-5AA46ADA1175}"/>
              </a:ext>
            </a:extLst>
          </p:cNvPr>
          <p:cNvCxnSpPr/>
          <p:nvPr/>
        </p:nvCxnSpPr>
        <p:spPr>
          <a:xfrm rot="10800000" flipV="1">
            <a:off x="3108814" y="3037022"/>
            <a:ext cx="0" cy="406129"/>
          </a:xfrm>
          <a:prstGeom prst="line">
            <a:avLst/>
          </a:prstGeom>
          <a:ln>
            <a:solidFill>
              <a:srgbClr val="42A5D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27">
            <a:extLst>
              <a:ext uri="{FF2B5EF4-FFF2-40B4-BE49-F238E27FC236}">
                <a16:creationId xmlns:a16="http://schemas.microsoft.com/office/drawing/2014/main" id="{5D9A970C-6728-442A-9689-64206F0D6428}"/>
              </a:ext>
            </a:extLst>
          </p:cNvPr>
          <p:cNvCxnSpPr/>
          <p:nvPr/>
        </p:nvCxnSpPr>
        <p:spPr>
          <a:xfrm rot="10800000">
            <a:off x="3874280" y="4392975"/>
            <a:ext cx="0" cy="406129"/>
          </a:xfrm>
          <a:prstGeom prst="line">
            <a:avLst/>
          </a:prstGeom>
          <a:ln>
            <a:solidFill>
              <a:srgbClr val="005E8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7">
            <a:extLst>
              <a:ext uri="{FF2B5EF4-FFF2-40B4-BE49-F238E27FC236}">
                <a16:creationId xmlns:a16="http://schemas.microsoft.com/office/drawing/2014/main" id="{A88154B7-CC8D-4301-AE90-2B9F6DA1A956}"/>
              </a:ext>
            </a:extLst>
          </p:cNvPr>
          <p:cNvCxnSpPr/>
          <p:nvPr/>
        </p:nvCxnSpPr>
        <p:spPr>
          <a:xfrm rot="10800000">
            <a:off x="6480175" y="4384253"/>
            <a:ext cx="0" cy="406129"/>
          </a:xfrm>
          <a:prstGeom prst="line">
            <a:avLst/>
          </a:prstGeom>
          <a:ln>
            <a:solidFill>
              <a:srgbClr val="005E8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6E93DDD9-080F-41B3-A0B6-D990A5CF5892}"/>
              </a:ext>
            </a:extLst>
          </p:cNvPr>
          <p:cNvCxnSpPr/>
          <p:nvPr/>
        </p:nvCxnSpPr>
        <p:spPr>
          <a:xfrm rot="10800000">
            <a:off x="9156700" y="4416539"/>
            <a:ext cx="0" cy="406129"/>
          </a:xfrm>
          <a:prstGeom prst="line">
            <a:avLst/>
          </a:prstGeom>
          <a:ln>
            <a:solidFill>
              <a:srgbClr val="005E8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83">
            <a:extLst>
              <a:ext uri="{FF2B5EF4-FFF2-40B4-BE49-F238E27FC236}">
                <a16:creationId xmlns:a16="http://schemas.microsoft.com/office/drawing/2014/main" id="{ACFCB951-3969-4B09-8C93-B237DDB43C78}"/>
              </a:ext>
            </a:extLst>
          </p:cNvPr>
          <p:cNvSpPr txBox="1">
            <a:spLocks/>
          </p:cNvSpPr>
          <p:nvPr/>
        </p:nvSpPr>
        <p:spPr>
          <a:xfrm>
            <a:off x="1274772" y="4790383"/>
            <a:ext cx="1264380" cy="12372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1997.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Cégalapítás Magyarországon</a:t>
            </a:r>
          </a:p>
        </p:txBody>
      </p:sp>
      <p:sp>
        <p:nvSpPr>
          <p:cNvPr id="50" name="Text Placeholder 83">
            <a:extLst>
              <a:ext uri="{FF2B5EF4-FFF2-40B4-BE49-F238E27FC236}">
                <a16:creationId xmlns:a16="http://schemas.microsoft.com/office/drawing/2014/main" id="{2ECA76D8-2C14-4EEE-83E2-93E5CA6411D6}"/>
              </a:ext>
            </a:extLst>
          </p:cNvPr>
          <p:cNvSpPr txBox="1">
            <a:spLocks/>
          </p:cNvSpPr>
          <p:nvPr/>
        </p:nvSpPr>
        <p:spPr>
          <a:xfrm>
            <a:off x="3071513" y="1752536"/>
            <a:ext cx="1264380" cy="12372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2002.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Az első leányvállalat létrehozása Szerbiában</a:t>
            </a:r>
          </a:p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</p:txBody>
      </p:sp>
      <p:sp>
        <p:nvSpPr>
          <p:cNvPr id="51" name="Text Placeholder 83">
            <a:extLst>
              <a:ext uri="{FF2B5EF4-FFF2-40B4-BE49-F238E27FC236}">
                <a16:creationId xmlns:a16="http://schemas.microsoft.com/office/drawing/2014/main" id="{6A873305-C995-47AB-A1CC-A6BAB2743376}"/>
              </a:ext>
            </a:extLst>
          </p:cNvPr>
          <p:cNvSpPr txBox="1">
            <a:spLocks/>
          </p:cNvSpPr>
          <p:nvPr/>
        </p:nvSpPr>
        <p:spPr>
          <a:xfrm>
            <a:off x="3803649" y="4790383"/>
            <a:ext cx="1264380" cy="12372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2014.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A Szent-Györgyi termékek piacra kerülése</a:t>
            </a:r>
          </a:p>
        </p:txBody>
      </p:sp>
      <p:sp>
        <p:nvSpPr>
          <p:cNvPr id="52" name="Text Placeholder 83">
            <a:extLst>
              <a:ext uri="{FF2B5EF4-FFF2-40B4-BE49-F238E27FC236}">
                <a16:creationId xmlns:a16="http://schemas.microsoft.com/office/drawing/2014/main" id="{DBA5550D-6452-4E57-8D75-DE9B473C357A}"/>
              </a:ext>
            </a:extLst>
          </p:cNvPr>
          <p:cNvSpPr txBox="1">
            <a:spLocks/>
          </p:cNvSpPr>
          <p:nvPr/>
        </p:nvSpPr>
        <p:spPr>
          <a:xfrm>
            <a:off x="5664543" y="1903852"/>
            <a:ext cx="1264380" cy="1026707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2015.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Étrend-kiegészítő gyártás megkezdése</a:t>
            </a:r>
          </a:p>
        </p:txBody>
      </p:sp>
      <p:sp>
        <p:nvSpPr>
          <p:cNvPr id="53" name="Text Placeholder 83">
            <a:extLst>
              <a:ext uri="{FF2B5EF4-FFF2-40B4-BE49-F238E27FC236}">
                <a16:creationId xmlns:a16="http://schemas.microsoft.com/office/drawing/2014/main" id="{C23C6C09-823A-4C59-BD74-DA787F468A99}"/>
              </a:ext>
            </a:extLst>
          </p:cNvPr>
          <p:cNvSpPr txBox="1">
            <a:spLocks/>
          </p:cNvSpPr>
          <p:nvPr/>
        </p:nvSpPr>
        <p:spPr>
          <a:xfrm>
            <a:off x="6396487" y="4789645"/>
            <a:ext cx="1264380" cy="12372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2018.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Logisztikai központ megnyitása</a:t>
            </a:r>
          </a:p>
        </p:txBody>
      </p:sp>
      <p:sp>
        <p:nvSpPr>
          <p:cNvPr id="54" name="Text Placeholder 83">
            <a:extLst>
              <a:ext uri="{FF2B5EF4-FFF2-40B4-BE49-F238E27FC236}">
                <a16:creationId xmlns:a16="http://schemas.microsoft.com/office/drawing/2014/main" id="{628B40CB-C682-47AB-94DC-4B70CBAC596D}"/>
              </a:ext>
            </a:extLst>
          </p:cNvPr>
          <p:cNvSpPr txBox="1">
            <a:spLocks/>
          </p:cNvSpPr>
          <p:nvPr/>
        </p:nvSpPr>
        <p:spPr>
          <a:xfrm>
            <a:off x="8368995" y="1903852"/>
            <a:ext cx="1264380" cy="1026707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2020.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A GMP gyógyszergyártás megkezdése</a:t>
            </a:r>
          </a:p>
        </p:txBody>
      </p:sp>
      <p:sp>
        <p:nvSpPr>
          <p:cNvPr id="55" name="Text Placeholder 83">
            <a:extLst>
              <a:ext uri="{FF2B5EF4-FFF2-40B4-BE49-F238E27FC236}">
                <a16:creationId xmlns:a16="http://schemas.microsoft.com/office/drawing/2014/main" id="{0DC3FE48-6D16-4457-9A8E-6CFD4B25A9AB}"/>
              </a:ext>
            </a:extLst>
          </p:cNvPr>
          <p:cNvSpPr txBox="1">
            <a:spLocks/>
          </p:cNvSpPr>
          <p:nvPr/>
        </p:nvSpPr>
        <p:spPr>
          <a:xfrm>
            <a:off x="9105992" y="4789645"/>
            <a:ext cx="1423851" cy="12372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hu-HU" sz="1050" dirty="0">
              <a:solidFill>
                <a:schemeClr val="tx1">
                  <a:lumMod val="75000"/>
                  <a:lumOff val="25000"/>
                </a:schemeClr>
              </a:solidFill>
              <a:sym typeface="Josefin Slab"/>
            </a:endParaRPr>
          </a:p>
          <a:p>
            <a:pPr>
              <a:lnSpc>
                <a:spcPct val="100000"/>
              </a:lnSpc>
            </a:pPr>
            <a: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2022.</a:t>
            </a:r>
          </a:p>
          <a:p>
            <a:pPr>
              <a:lnSpc>
                <a:spcPct val="100000"/>
              </a:lnSpc>
            </a:pP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A cég BÉT </a:t>
            </a:r>
            <a:r>
              <a:rPr lang="hu-HU" sz="1050" dirty="0" err="1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Xtend</a:t>
            </a:r>
            <a:r>
              <a:rPr lang="hu-HU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Josefin Slab"/>
              </a:rPr>
              <a:t> regisztrációja</a:t>
            </a:r>
          </a:p>
        </p:txBody>
      </p:sp>
      <p:sp>
        <p:nvSpPr>
          <p:cNvPr id="56" name="Cím 1">
            <a:extLst>
              <a:ext uri="{FF2B5EF4-FFF2-40B4-BE49-F238E27FC236}">
                <a16:creationId xmlns:a16="http://schemas.microsoft.com/office/drawing/2014/main" id="{CF0FB774-D78C-4B77-A2F2-0175419B0F46}"/>
              </a:ext>
            </a:extLst>
          </p:cNvPr>
          <p:cNvSpPr txBox="1">
            <a:spLocks/>
          </p:cNvSpPr>
          <p:nvPr/>
        </p:nvSpPr>
        <p:spPr>
          <a:xfrm>
            <a:off x="457766" y="675676"/>
            <a:ext cx="4566694" cy="50266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cap="all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Történetünk</a:t>
            </a:r>
          </a:p>
        </p:txBody>
      </p:sp>
    </p:spTree>
    <p:extLst>
      <p:ext uri="{BB962C8B-B14F-4D97-AF65-F5344CB8AC3E}">
        <p14:creationId xmlns:p14="http://schemas.microsoft.com/office/powerpoint/2010/main" val="408840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: lekerekített 31">
            <a:extLst>
              <a:ext uri="{FF2B5EF4-FFF2-40B4-BE49-F238E27FC236}">
                <a16:creationId xmlns:a16="http://schemas.microsoft.com/office/drawing/2014/main" id="{6B319F29-58FF-414E-BA2F-66B8BB2FE592}"/>
              </a:ext>
            </a:extLst>
          </p:cNvPr>
          <p:cNvSpPr/>
          <p:nvPr/>
        </p:nvSpPr>
        <p:spPr>
          <a:xfrm>
            <a:off x="1544683" y="3772721"/>
            <a:ext cx="2684288" cy="247209"/>
          </a:xfrm>
          <a:prstGeom prst="roundRect">
            <a:avLst/>
          </a:prstGeom>
          <a:solidFill>
            <a:srgbClr val="42A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9CD92C91-5396-4617-A515-4D08DE5D76A3}"/>
              </a:ext>
            </a:extLst>
          </p:cNvPr>
          <p:cNvSpPr/>
          <p:nvPr/>
        </p:nvSpPr>
        <p:spPr>
          <a:xfrm>
            <a:off x="2187139" y="2817702"/>
            <a:ext cx="2684288" cy="247209"/>
          </a:xfrm>
          <a:prstGeom prst="roundRect">
            <a:avLst/>
          </a:prstGeom>
          <a:solidFill>
            <a:srgbClr val="42A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D4A5092A-D70E-4239-83A4-E04B83FCC8F7}"/>
              </a:ext>
            </a:extLst>
          </p:cNvPr>
          <p:cNvSpPr/>
          <p:nvPr/>
        </p:nvSpPr>
        <p:spPr>
          <a:xfrm>
            <a:off x="2006732" y="3525512"/>
            <a:ext cx="4061564" cy="24720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CAD78625-A4F4-48E5-886F-B0D3D4F6FB39}"/>
              </a:ext>
            </a:extLst>
          </p:cNvPr>
          <p:cNvSpPr/>
          <p:nvPr/>
        </p:nvSpPr>
        <p:spPr>
          <a:xfrm>
            <a:off x="2445315" y="3049289"/>
            <a:ext cx="4321074" cy="24720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E55C7727-0FCF-4EB7-8376-A6CDCA312A7C}"/>
              </a:ext>
            </a:extLst>
          </p:cNvPr>
          <p:cNvGrpSpPr/>
          <p:nvPr/>
        </p:nvGrpSpPr>
        <p:grpSpPr>
          <a:xfrm>
            <a:off x="6183824" y="2143551"/>
            <a:ext cx="1130709" cy="1130709"/>
            <a:chOff x="6951407" y="715099"/>
            <a:chExt cx="1130709" cy="1130709"/>
          </a:xfrm>
        </p:grpSpPr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9DF331F0-09E8-48BE-8F1C-2FF727FA0CF1}"/>
                </a:ext>
              </a:extLst>
            </p:cNvPr>
            <p:cNvSpPr/>
            <p:nvPr/>
          </p:nvSpPr>
          <p:spPr>
            <a:xfrm>
              <a:off x="6951407" y="715099"/>
              <a:ext cx="1130709" cy="113070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A2B43D23-8BA0-44FD-A5B2-39D881EDB40A}"/>
                </a:ext>
              </a:extLst>
            </p:cNvPr>
            <p:cNvSpPr/>
            <p:nvPr/>
          </p:nvSpPr>
          <p:spPr>
            <a:xfrm>
              <a:off x="7133528" y="897220"/>
              <a:ext cx="766465" cy="7664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3B572555-7D47-4A58-A900-50459976F4FC}"/>
              </a:ext>
            </a:extLst>
          </p:cNvPr>
          <p:cNvSpPr/>
          <p:nvPr/>
        </p:nvSpPr>
        <p:spPr>
          <a:xfrm>
            <a:off x="2481300" y="3283450"/>
            <a:ext cx="6311195" cy="24720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id="{16DCD7D4-4ADF-47D8-B2AA-03569256E58C}"/>
              </a:ext>
            </a:extLst>
          </p:cNvPr>
          <p:cNvSpPr>
            <a:spLocks/>
          </p:cNvSpPr>
          <p:nvPr/>
        </p:nvSpPr>
        <p:spPr bwMode="auto">
          <a:xfrm rot="5400000">
            <a:off x="2391245" y="2698830"/>
            <a:ext cx="0" cy="1352258"/>
          </a:xfrm>
          <a:custGeom>
            <a:avLst/>
            <a:gdLst>
              <a:gd name="T0" fmla="*/ 0 h 562"/>
              <a:gd name="T1" fmla="*/ 561 h 562"/>
              <a:gd name="T2" fmla="*/ 562 h 562"/>
              <a:gd name="T3" fmla="*/ 0 h 562"/>
              <a:gd name="T4" fmla="*/ 0 h 5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562">
                <a:moveTo>
                  <a:pt x="0" y="0"/>
                </a:moveTo>
                <a:cubicBezTo>
                  <a:pt x="0" y="269"/>
                  <a:pt x="0" y="549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50"/>
                  <a:pt x="0" y="269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B6B6D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797E1046-038B-4335-9DE9-455A890BC952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603998" y="3467243"/>
            <a:ext cx="205288" cy="20718"/>
          </a:xfrm>
          <a:custGeom>
            <a:avLst/>
            <a:gdLst>
              <a:gd name="T0" fmla="*/ 0 w 85"/>
              <a:gd name="T1" fmla="*/ 5 h 9"/>
              <a:gd name="T2" fmla="*/ 0 w 85"/>
              <a:gd name="T3" fmla="*/ 6 h 9"/>
              <a:gd name="T4" fmla="*/ 0 w 85"/>
              <a:gd name="T5" fmla="*/ 9 h 9"/>
              <a:gd name="T6" fmla="*/ 0 w 85"/>
              <a:gd name="T7" fmla="*/ 9 h 9"/>
              <a:gd name="T8" fmla="*/ 0 w 85"/>
              <a:gd name="T9" fmla="*/ 5 h 9"/>
              <a:gd name="T10" fmla="*/ 85 w 85"/>
              <a:gd name="T11" fmla="*/ 0 h 9"/>
              <a:gd name="T12" fmla="*/ 85 w 85"/>
              <a:gd name="T13" fmla="*/ 1 h 9"/>
              <a:gd name="T14" fmla="*/ 84 w 85"/>
              <a:gd name="T15" fmla="*/ 9 h 9"/>
              <a:gd name="T16" fmla="*/ 84 w 85"/>
              <a:gd name="T17" fmla="*/ 9 h 9"/>
              <a:gd name="T18" fmla="*/ 85 w 85"/>
              <a:gd name="T19" fmla="*/ 2 h 9"/>
              <a:gd name="T20" fmla="*/ 85 w 85"/>
              <a:gd name="T2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" h="9"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7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7"/>
                  <a:pt x="0" y="5"/>
                </a:cubicBezTo>
                <a:moveTo>
                  <a:pt x="85" y="0"/>
                </a:moveTo>
                <a:cubicBezTo>
                  <a:pt x="85" y="0"/>
                  <a:pt x="85" y="1"/>
                  <a:pt x="85" y="1"/>
                </a:cubicBezTo>
                <a:cubicBezTo>
                  <a:pt x="85" y="3"/>
                  <a:pt x="85" y="6"/>
                  <a:pt x="84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85" y="6"/>
                  <a:pt x="85" y="4"/>
                  <a:pt x="85" y="2"/>
                </a:cubicBezTo>
                <a:cubicBezTo>
                  <a:pt x="85" y="2"/>
                  <a:pt x="85" y="1"/>
                  <a:pt x="85" y="0"/>
                </a:cubicBezTo>
              </a:path>
            </a:pathLst>
          </a:custGeom>
          <a:solidFill>
            <a:srgbClr val="72728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B1885F4E-1889-44F2-9EF7-C0C2BD770C0A}"/>
              </a:ext>
            </a:extLst>
          </p:cNvPr>
          <p:cNvSpPr>
            <a:spLocks/>
          </p:cNvSpPr>
          <p:nvPr/>
        </p:nvSpPr>
        <p:spPr bwMode="auto">
          <a:xfrm rot="5400000">
            <a:off x="1708524" y="3368366"/>
            <a:ext cx="0" cy="13184"/>
          </a:xfrm>
          <a:custGeom>
            <a:avLst/>
            <a:gdLst>
              <a:gd name="T0" fmla="*/ 0 h 5"/>
              <a:gd name="T1" fmla="*/ 1 h 5"/>
              <a:gd name="T2" fmla="*/ 5 h 5"/>
              <a:gd name="T3" fmla="*/ 4 h 5"/>
              <a:gd name="T4" fmla="*/ 0 h 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5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3"/>
                  <a:pt x="0" y="5"/>
                </a:cubicBezTo>
                <a:cubicBezTo>
                  <a:pt x="0" y="5"/>
                  <a:pt x="0" y="4"/>
                  <a:pt x="0" y="4"/>
                </a:cubicBezTo>
                <a:cubicBezTo>
                  <a:pt x="0" y="3"/>
                  <a:pt x="0" y="1"/>
                  <a:pt x="0" y="0"/>
                </a:cubicBezTo>
              </a:path>
            </a:pathLst>
          </a:custGeom>
          <a:solidFill>
            <a:srgbClr val="B6B6D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Oval 33">
            <a:extLst>
              <a:ext uri="{FF2B5EF4-FFF2-40B4-BE49-F238E27FC236}">
                <a16:creationId xmlns:a16="http://schemas.microsoft.com/office/drawing/2014/main" id="{320A17D7-D6A5-4805-B6EA-4D73CB6BDF16}"/>
              </a:ext>
            </a:extLst>
          </p:cNvPr>
          <p:cNvSpPr>
            <a:spLocks noChangeAspect="1"/>
          </p:cNvSpPr>
          <p:nvPr/>
        </p:nvSpPr>
        <p:spPr>
          <a:xfrm>
            <a:off x="-332516" y="1675013"/>
            <a:ext cx="3399890" cy="3399890"/>
          </a:xfrm>
          <a:prstGeom prst="ellipse">
            <a:avLst/>
          </a:prstGeom>
          <a:solidFill>
            <a:srgbClr val="C1D7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87A32289-3DAD-4953-A133-1A06249B36E7}"/>
              </a:ext>
            </a:extLst>
          </p:cNvPr>
          <p:cNvSpPr txBox="1">
            <a:spLocks/>
          </p:cNvSpPr>
          <p:nvPr/>
        </p:nvSpPr>
        <p:spPr>
          <a:xfrm>
            <a:off x="-200839" y="3182727"/>
            <a:ext cx="3275837" cy="1375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GYÓGYSZER-</a:t>
            </a:r>
          </a:p>
          <a:p>
            <a:pPr algn="ctr">
              <a:spcBef>
                <a:spcPct val="0"/>
              </a:spcBef>
              <a:defRPr/>
            </a:pPr>
            <a:r>
              <a:rPr lang="hu-H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IPAR?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104C4B-E9BC-4627-A4DF-E62B1B70E59D}"/>
              </a:ext>
            </a:extLst>
          </p:cNvPr>
          <p:cNvSpPr txBox="1">
            <a:spLocks/>
          </p:cNvSpPr>
          <p:nvPr/>
        </p:nvSpPr>
        <p:spPr>
          <a:xfrm>
            <a:off x="354453" y="2493411"/>
            <a:ext cx="2171248" cy="5718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525"/>
              </a:spcAft>
              <a:buNone/>
            </a:pPr>
            <a:r>
              <a:rPr lang="hu-HU" sz="2400" dirty="0">
                <a:solidFill>
                  <a:schemeClr val="bg1"/>
                </a:solidFill>
              </a:rPr>
              <a:t>Miért a</a:t>
            </a:r>
            <a:endParaRPr lang="id-ID" sz="2400" dirty="0">
              <a:solidFill>
                <a:schemeClr val="bg1"/>
              </a:solidFill>
            </a:endParaRPr>
          </a:p>
        </p:txBody>
      </p: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1CB1639-7A26-49F5-89D5-018342A03B29}"/>
              </a:ext>
            </a:extLst>
          </p:cNvPr>
          <p:cNvCxnSpPr>
            <a:cxnSpLocks/>
          </p:cNvCxnSpPr>
          <p:nvPr/>
        </p:nvCxnSpPr>
        <p:spPr>
          <a:xfrm>
            <a:off x="257396" y="3065263"/>
            <a:ext cx="23653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36">
            <a:extLst>
              <a:ext uri="{FF2B5EF4-FFF2-40B4-BE49-F238E27FC236}">
                <a16:creationId xmlns:a16="http://schemas.microsoft.com/office/drawing/2014/main" id="{CF364A85-A310-4265-B01F-5C3A817DC669}"/>
              </a:ext>
            </a:extLst>
          </p:cNvPr>
          <p:cNvSpPr>
            <a:spLocks noChangeAspect="1"/>
          </p:cNvSpPr>
          <p:nvPr/>
        </p:nvSpPr>
        <p:spPr>
          <a:xfrm>
            <a:off x="-440382" y="1567148"/>
            <a:ext cx="3615620" cy="3615620"/>
          </a:xfrm>
          <a:prstGeom prst="ellipse">
            <a:avLst/>
          </a:prstGeom>
          <a:noFill/>
          <a:ln>
            <a:solidFill>
              <a:srgbClr val="005E8E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89F7794C-1810-4794-8F37-D66926A7FCD3}"/>
              </a:ext>
            </a:extLst>
          </p:cNvPr>
          <p:cNvGrpSpPr/>
          <p:nvPr/>
        </p:nvGrpSpPr>
        <p:grpSpPr>
          <a:xfrm>
            <a:off x="8209930" y="2397376"/>
            <a:ext cx="1130709" cy="1130709"/>
            <a:chOff x="6951407" y="715099"/>
            <a:chExt cx="1130709" cy="1130709"/>
          </a:xfrm>
        </p:grpSpPr>
        <p:sp>
          <p:nvSpPr>
            <p:cNvPr id="16" name="Ellipszis 15">
              <a:extLst>
                <a:ext uri="{FF2B5EF4-FFF2-40B4-BE49-F238E27FC236}">
                  <a16:creationId xmlns:a16="http://schemas.microsoft.com/office/drawing/2014/main" id="{54F480AD-5AF8-4145-BFE3-25C1847A1609}"/>
                </a:ext>
              </a:extLst>
            </p:cNvPr>
            <p:cNvSpPr/>
            <p:nvPr/>
          </p:nvSpPr>
          <p:spPr>
            <a:xfrm>
              <a:off x="6951407" y="715099"/>
              <a:ext cx="1130709" cy="11307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FB3115CE-431F-4701-A9CC-1EABBF165525}"/>
                </a:ext>
              </a:extLst>
            </p:cNvPr>
            <p:cNvSpPr/>
            <p:nvPr/>
          </p:nvSpPr>
          <p:spPr>
            <a:xfrm>
              <a:off x="7133528" y="897220"/>
              <a:ext cx="766465" cy="7664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B5AB833C-F0DE-4192-A8BA-FCE47EE1440B}"/>
              </a:ext>
            </a:extLst>
          </p:cNvPr>
          <p:cNvGrpSpPr/>
          <p:nvPr/>
        </p:nvGrpSpPr>
        <p:grpSpPr>
          <a:xfrm>
            <a:off x="5485729" y="3525513"/>
            <a:ext cx="1130709" cy="1130709"/>
            <a:chOff x="6951407" y="715099"/>
            <a:chExt cx="1130709" cy="1130709"/>
          </a:xfrm>
        </p:grpSpPr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5A0CA251-2ED7-4664-8B4E-70A8231A4127}"/>
                </a:ext>
              </a:extLst>
            </p:cNvPr>
            <p:cNvSpPr/>
            <p:nvPr/>
          </p:nvSpPr>
          <p:spPr>
            <a:xfrm>
              <a:off x="6951407" y="715099"/>
              <a:ext cx="1130709" cy="113070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98A5BE20-047C-49DF-965A-F1F2CD9FDBF3}"/>
                </a:ext>
              </a:extLst>
            </p:cNvPr>
            <p:cNvSpPr/>
            <p:nvPr/>
          </p:nvSpPr>
          <p:spPr>
            <a:xfrm>
              <a:off x="7133528" y="897220"/>
              <a:ext cx="766465" cy="7664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CDBEB608-B446-421D-9D36-74E8A9BFF073}"/>
              </a:ext>
            </a:extLst>
          </p:cNvPr>
          <p:cNvGrpSpPr/>
          <p:nvPr/>
        </p:nvGrpSpPr>
        <p:grpSpPr>
          <a:xfrm>
            <a:off x="4288863" y="1921796"/>
            <a:ext cx="1130709" cy="1130709"/>
            <a:chOff x="6951407" y="715099"/>
            <a:chExt cx="1130709" cy="1130709"/>
          </a:xfrm>
        </p:grpSpPr>
        <p:sp>
          <p:nvSpPr>
            <p:cNvPr id="30" name="Ellipszis 29">
              <a:extLst>
                <a:ext uri="{FF2B5EF4-FFF2-40B4-BE49-F238E27FC236}">
                  <a16:creationId xmlns:a16="http://schemas.microsoft.com/office/drawing/2014/main" id="{E18296A6-B1CA-4FEB-9822-33D0D250916A}"/>
                </a:ext>
              </a:extLst>
            </p:cNvPr>
            <p:cNvSpPr/>
            <p:nvPr/>
          </p:nvSpPr>
          <p:spPr>
            <a:xfrm>
              <a:off x="6951407" y="715099"/>
              <a:ext cx="1130709" cy="1130709"/>
            </a:xfrm>
            <a:prstGeom prst="ellipse">
              <a:avLst/>
            </a:prstGeom>
            <a:solidFill>
              <a:srgbClr val="42A5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Ellipszis 30">
              <a:extLst>
                <a:ext uri="{FF2B5EF4-FFF2-40B4-BE49-F238E27FC236}">
                  <a16:creationId xmlns:a16="http://schemas.microsoft.com/office/drawing/2014/main" id="{A01FA1E9-8850-42FD-B9F8-925536C8B4C3}"/>
                </a:ext>
              </a:extLst>
            </p:cNvPr>
            <p:cNvSpPr/>
            <p:nvPr/>
          </p:nvSpPr>
          <p:spPr>
            <a:xfrm>
              <a:off x="7133528" y="897220"/>
              <a:ext cx="766465" cy="7664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A2A4CB45-0F75-453F-9EED-1C8CD13367B9}"/>
              </a:ext>
            </a:extLst>
          </p:cNvPr>
          <p:cNvGrpSpPr/>
          <p:nvPr/>
        </p:nvGrpSpPr>
        <p:grpSpPr>
          <a:xfrm>
            <a:off x="3537793" y="3769855"/>
            <a:ext cx="1130709" cy="1130709"/>
            <a:chOff x="6951407" y="715099"/>
            <a:chExt cx="1130709" cy="1130709"/>
          </a:xfrm>
        </p:grpSpPr>
        <p:sp>
          <p:nvSpPr>
            <p:cNvPr id="34" name="Ellipszis 33">
              <a:extLst>
                <a:ext uri="{FF2B5EF4-FFF2-40B4-BE49-F238E27FC236}">
                  <a16:creationId xmlns:a16="http://schemas.microsoft.com/office/drawing/2014/main" id="{88AA5DB5-CBEA-4A72-8691-DEFD06BE53F3}"/>
                </a:ext>
              </a:extLst>
            </p:cNvPr>
            <p:cNvSpPr/>
            <p:nvPr/>
          </p:nvSpPr>
          <p:spPr>
            <a:xfrm>
              <a:off x="6951407" y="715099"/>
              <a:ext cx="1130709" cy="1130709"/>
            </a:xfrm>
            <a:prstGeom prst="ellipse">
              <a:avLst/>
            </a:prstGeom>
            <a:solidFill>
              <a:srgbClr val="42A5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Ellipszis 34">
              <a:extLst>
                <a:ext uri="{FF2B5EF4-FFF2-40B4-BE49-F238E27FC236}">
                  <a16:creationId xmlns:a16="http://schemas.microsoft.com/office/drawing/2014/main" id="{29EED7CC-5F01-4034-9954-C18005D5C7B2}"/>
                </a:ext>
              </a:extLst>
            </p:cNvPr>
            <p:cNvSpPr/>
            <p:nvPr/>
          </p:nvSpPr>
          <p:spPr>
            <a:xfrm>
              <a:off x="7133528" y="897220"/>
              <a:ext cx="766465" cy="7664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6" name="TextBox 70">
            <a:extLst>
              <a:ext uri="{FF2B5EF4-FFF2-40B4-BE49-F238E27FC236}">
                <a16:creationId xmlns:a16="http://schemas.microsoft.com/office/drawing/2014/main" id="{C2F9A50E-899D-4D46-81B5-12427E7257E7}"/>
              </a:ext>
            </a:extLst>
          </p:cNvPr>
          <p:cNvSpPr txBox="1"/>
          <p:nvPr/>
        </p:nvSpPr>
        <p:spPr>
          <a:xfrm>
            <a:off x="2605944" y="958330"/>
            <a:ext cx="2813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NÖVEKVŐ PIAC</a:t>
            </a:r>
          </a:p>
          <a:p>
            <a:pPr algn="r">
              <a:lnSpc>
                <a:spcPct val="100000"/>
              </a:lnSpc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globális népességnövekedés,  </a:t>
            </a:r>
          </a:p>
          <a:p>
            <a:pPr algn="r">
              <a:lnSpc>
                <a:spcPct val="100000"/>
              </a:lnSpc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öregedő társadalmak</a:t>
            </a:r>
          </a:p>
        </p:txBody>
      </p:sp>
      <p:sp>
        <p:nvSpPr>
          <p:cNvPr id="37" name="TextBox 70">
            <a:extLst>
              <a:ext uri="{FF2B5EF4-FFF2-40B4-BE49-F238E27FC236}">
                <a16:creationId xmlns:a16="http://schemas.microsoft.com/office/drawing/2014/main" id="{0D758F96-5C8D-4F8A-8131-10367B84F40C}"/>
              </a:ext>
            </a:extLst>
          </p:cNvPr>
          <p:cNvSpPr txBox="1"/>
          <p:nvPr/>
        </p:nvSpPr>
        <p:spPr>
          <a:xfrm>
            <a:off x="2153411" y="5137714"/>
            <a:ext cx="24524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INNOVÁCIÓ</a:t>
            </a:r>
          </a:p>
          <a:p>
            <a:pPr algn="r"/>
            <a:r>
              <a:rPr lang="hu-HU" sz="1400" dirty="0"/>
              <a:t>az orvostudomány kihívásainak megoldása (pl.: elhízás, rák, mentális egészségügyi problémák)</a:t>
            </a: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id="{291B9854-C685-4EBB-8337-7D77C439B99F}"/>
              </a:ext>
            </a:extLst>
          </p:cNvPr>
          <p:cNvSpPr txBox="1"/>
          <p:nvPr/>
        </p:nvSpPr>
        <p:spPr>
          <a:xfrm>
            <a:off x="5485729" y="4856332"/>
            <a:ext cx="26078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VÉDELEM AZ INFLÁCIÓVAL SZEMBEN</a:t>
            </a:r>
          </a:p>
          <a:p>
            <a:r>
              <a:rPr lang="hu-HU" sz="1400" dirty="0"/>
              <a:t>az innovatív termékekkel az árak szinten tartása nem okoz gondot</a:t>
            </a:r>
          </a:p>
        </p:txBody>
      </p:sp>
      <p:sp>
        <p:nvSpPr>
          <p:cNvPr id="39" name="TextBox 70">
            <a:extLst>
              <a:ext uri="{FF2B5EF4-FFF2-40B4-BE49-F238E27FC236}">
                <a16:creationId xmlns:a16="http://schemas.microsoft.com/office/drawing/2014/main" id="{3325E954-2FE0-480C-977F-A76180D0DFED}"/>
              </a:ext>
            </a:extLst>
          </p:cNvPr>
          <p:cNvSpPr txBox="1"/>
          <p:nvPr/>
        </p:nvSpPr>
        <p:spPr>
          <a:xfrm>
            <a:off x="6183824" y="949242"/>
            <a:ext cx="329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JÓL TELJESÍTŐ VÁLLALATOK</a:t>
            </a:r>
          </a:p>
          <a:p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egészségipar legjövedelmezőbb szektora, stabil világgazdasági szereplők stabil jövedelemmel</a:t>
            </a:r>
          </a:p>
        </p:txBody>
      </p:sp>
      <p:sp>
        <p:nvSpPr>
          <p:cNvPr id="40" name="TextBox 70">
            <a:extLst>
              <a:ext uri="{FF2B5EF4-FFF2-40B4-BE49-F238E27FC236}">
                <a16:creationId xmlns:a16="http://schemas.microsoft.com/office/drawing/2014/main" id="{B8093DB2-EEFF-4BAF-B588-C1B6296795D3}"/>
              </a:ext>
            </a:extLst>
          </p:cNvPr>
          <p:cNvSpPr txBox="1"/>
          <p:nvPr/>
        </p:nvSpPr>
        <p:spPr>
          <a:xfrm>
            <a:off x="8209930" y="3707634"/>
            <a:ext cx="3001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TÁRSADALMI FELELŐSSÉGVÁLLALÁS</a:t>
            </a:r>
          </a:p>
          <a:p>
            <a:r>
              <a:rPr lang="hu-HU" sz="1400" dirty="0"/>
              <a:t>mivel a betegségek ellen küzdenek, ezért csak etikusan viselkedhetnek, ez fontos befektetési szempont lehet </a:t>
            </a:r>
          </a:p>
        </p:txBody>
      </p:sp>
      <p:sp>
        <p:nvSpPr>
          <p:cNvPr id="42" name="AutoShape 113">
            <a:extLst>
              <a:ext uri="{FF2B5EF4-FFF2-40B4-BE49-F238E27FC236}">
                <a16:creationId xmlns:a16="http://schemas.microsoft.com/office/drawing/2014/main" id="{9FED2B52-62FB-422D-9EA3-CF3F8D96CC1E}"/>
              </a:ext>
            </a:extLst>
          </p:cNvPr>
          <p:cNvSpPr>
            <a:spLocks/>
          </p:cNvSpPr>
          <p:nvPr/>
        </p:nvSpPr>
        <p:spPr bwMode="auto">
          <a:xfrm>
            <a:off x="3933214" y="4112311"/>
            <a:ext cx="330052" cy="4545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386" y="14175"/>
                </a:moveTo>
                <a:lnTo>
                  <a:pt x="6223" y="14175"/>
                </a:lnTo>
                <a:cubicBezTo>
                  <a:pt x="5734" y="13446"/>
                  <a:pt x="5147" y="12716"/>
                  <a:pt x="4568" y="12003"/>
                </a:cubicBezTo>
                <a:cubicBezTo>
                  <a:pt x="3287" y="10427"/>
                  <a:pt x="1963" y="8797"/>
                  <a:pt x="1963" y="7425"/>
                </a:cubicBezTo>
                <a:cubicBezTo>
                  <a:pt x="1963" y="4075"/>
                  <a:pt x="5927" y="1350"/>
                  <a:pt x="10800" y="1350"/>
                </a:cubicBezTo>
                <a:cubicBezTo>
                  <a:pt x="15672" y="1350"/>
                  <a:pt x="19636" y="4075"/>
                  <a:pt x="19636" y="7425"/>
                </a:cubicBezTo>
                <a:cubicBezTo>
                  <a:pt x="19636" y="8787"/>
                  <a:pt x="18312" y="10425"/>
                  <a:pt x="17029" y="12011"/>
                </a:cubicBezTo>
                <a:cubicBezTo>
                  <a:pt x="16455" y="12723"/>
                  <a:pt x="15873" y="13449"/>
                  <a:pt x="15386" y="14175"/>
                </a:cubicBezTo>
                <a:moveTo>
                  <a:pt x="10800" y="20249"/>
                </a:moveTo>
                <a:cubicBezTo>
                  <a:pt x="9805" y="20249"/>
                  <a:pt x="9347" y="20171"/>
                  <a:pt x="8839" y="19406"/>
                </a:cubicBezTo>
                <a:lnTo>
                  <a:pt x="13000" y="19048"/>
                </a:lnTo>
                <a:cubicBezTo>
                  <a:pt x="12398" y="20164"/>
                  <a:pt x="11959" y="20249"/>
                  <a:pt x="10800" y="20249"/>
                </a:cubicBezTo>
                <a:moveTo>
                  <a:pt x="7595" y="16813"/>
                </a:moveTo>
                <a:cubicBezTo>
                  <a:pt x="7417" y="16407"/>
                  <a:pt x="7215" y="15978"/>
                  <a:pt x="6991" y="15525"/>
                </a:cubicBezTo>
                <a:lnTo>
                  <a:pt x="14616" y="15525"/>
                </a:lnTo>
                <a:cubicBezTo>
                  <a:pt x="14496" y="15767"/>
                  <a:pt x="14375" y="16010"/>
                  <a:pt x="14270" y="16239"/>
                </a:cubicBezTo>
                <a:cubicBezTo>
                  <a:pt x="14270" y="16239"/>
                  <a:pt x="7595" y="16813"/>
                  <a:pt x="7595" y="16813"/>
                </a:cubicBezTo>
                <a:close/>
                <a:moveTo>
                  <a:pt x="13345" y="18343"/>
                </a:moveTo>
                <a:lnTo>
                  <a:pt x="8476" y="18762"/>
                </a:lnTo>
                <a:cubicBezTo>
                  <a:pt x="8303" y="18416"/>
                  <a:pt x="8116" y="18011"/>
                  <a:pt x="7890" y="17483"/>
                </a:cubicBezTo>
                <a:cubicBezTo>
                  <a:pt x="7887" y="17477"/>
                  <a:pt x="7883" y="17469"/>
                  <a:pt x="7881" y="17462"/>
                </a:cubicBezTo>
                <a:lnTo>
                  <a:pt x="13957" y="16941"/>
                </a:lnTo>
                <a:cubicBezTo>
                  <a:pt x="13871" y="17140"/>
                  <a:pt x="13778" y="17350"/>
                  <a:pt x="13698" y="17537"/>
                </a:cubicBezTo>
                <a:cubicBezTo>
                  <a:pt x="13569" y="17841"/>
                  <a:pt x="13453" y="18104"/>
                  <a:pt x="13345" y="18343"/>
                </a:cubicBezTo>
                <a:moveTo>
                  <a:pt x="10800" y="0"/>
                </a:moveTo>
                <a:cubicBezTo>
                  <a:pt x="4835" y="0"/>
                  <a:pt x="0" y="3324"/>
                  <a:pt x="0" y="7425"/>
                </a:cubicBezTo>
                <a:cubicBezTo>
                  <a:pt x="0" y="10146"/>
                  <a:pt x="3621" y="13029"/>
                  <a:pt x="4939" y="15562"/>
                </a:cubicBezTo>
                <a:cubicBezTo>
                  <a:pt x="6906" y="19339"/>
                  <a:pt x="6688" y="21599"/>
                  <a:pt x="10800" y="21599"/>
                </a:cubicBezTo>
                <a:cubicBezTo>
                  <a:pt x="14972" y="21599"/>
                  <a:pt x="14692" y="19349"/>
                  <a:pt x="16660" y="15577"/>
                </a:cubicBezTo>
                <a:cubicBezTo>
                  <a:pt x="17983" y="13039"/>
                  <a:pt x="21600" y="10124"/>
                  <a:pt x="21600" y="7425"/>
                </a:cubicBezTo>
                <a:cubicBezTo>
                  <a:pt x="21600" y="3324"/>
                  <a:pt x="16764" y="0"/>
                  <a:pt x="10800" y="0"/>
                </a:cubicBezTo>
              </a:path>
            </a:pathLst>
          </a:custGeom>
          <a:solidFill>
            <a:srgbClr val="42A5D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189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3" name="Group 63">
            <a:extLst>
              <a:ext uri="{FF2B5EF4-FFF2-40B4-BE49-F238E27FC236}">
                <a16:creationId xmlns:a16="http://schemas.microsoft.com/office/drawing/2014/main" id="{97E271E6-47CD-46ED-872C-55BB256B83AB}"/>
              </a:ext>
            </a:extLst>
          </p:cNvPr>
          <p:cNvGrpSpPr/>
          <p:nvPr/>
        </p:nvGrpSpPr>
        <p:grpSpPr>
          <a:xfrm>
            <a:off x="4698055" y="2284612"/>
            <a:ext cx="317489" cy="328362"/>
            <a:chOff x="3092451" y="2168525"/>
            <a:chExt cx="463550" cy="479425"/>
          </a:xfrm>
          <a:solidFill>
            <a:srgbClr val="42A5DC"/>
          </a:solidFill>
        </p:grpSpPr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0B3EEC44-6360-40A6-8F89-C7573A728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451" y="2168525"/>
              <a:ext cx="458788" cy="269875"/>
            </a:xfrm>
            <a:custGeom>
              <a:avLst/>
              <a:gdLst>
                <a:gd name="T0" fmla="*/ 215 w 234"/>
                <a:gd name="T1" fmla="*/ 36 h 137"/>
                <a:gd name="T2" fmla="*/ 198 w 234"/>
                <a:gd name="T3" fmla="*/ 43 h 137"/>
                <a:gd name="T4" fmla="*/ 192 w 234"/>
                <a:gd name="T5" fmla="*/ 48 h 137"/>
                <a:gd name="T6" fmla="*/ 184 w 234"/>
                <a:gd name="T7" fmla="*/ 61 h 137"/>
                <a:gd name="T8" fmla="*/ 169 w 234"/>
                <a:gd name="T9" fmla="*/ 75 h 137"/>
                <a:gd name="T10" fmla="*/ 152 w 234"/>
                <a:gd name="T11" fmla="*/ 66 h 137"/>
                <a:gd name="T12" fmla="*/ 145 w 234"/>
                <a:gd name="T13" fmla="*/ 62 h 137"/>
                <a:gd name="T14" fmla="*/ 139 w 234"/>
                <a:gd name="T15" fmla="*/ 61 h 137"/>
                <a:gd name="T16" fmla="*/ 127 w 234"/>
                <a:gd name="T17" fmla="*/ 63 h 137"/>
                <a:gd name="T18" fmla="*/ 114 w 234"/>
                <a:gd name="T19" fmla="*/ 65 h 137"/>
                <a:gd name="T20" fmla="*/ 108 w 234"/>
                <a:gd name="T21" fmla="*/ 67 h 137"/>
                <a:gd name="T22" fmla="*/ 89 w 234"/>
                <a:gd name="T23" fmla="*/ 82 h 137"/>
                <a:gd name="T24" fmla="*/ 86 w 234"/>
                <a:gd name="T25" fmla="*/ 87 h 137"/>
                <a:gd name="T26" fmla="*/ 62 w 234"/>
                <a:gd name="T27" fmla="*/ 104 h 137"/>
                <a:gd name="T28" fmla="*/ 55 w 234"/>
                <a:gd name="T29" fmla="*/ 105 h 137"/>
                <a:gd name="T30" fmla="*/ 47 w 234"/>
                <a:gd name="T31" fmla="*/ 110 h 137"/>
                <a:gd name="T32" fmla="*/ 36 w 234"/>
                <a:gd name="T33" fmla="*/ 122 h 137"/>
                <a:gd name="T34" fmla="*/ 14 w 234"/>
                <a:gd name="T35" fmla="*/ 134 h 137"/>
                <a:gd name="T36" fmla="*/ 2 w 234"/>
                <a:gd name="T37" fmla="*/ 112 h 137"/>
                <a:gd name="T38" fmla="*/ 24 w 234"/>
                <a:gd name="T39" fmla="*/ 100 h 137"/>
                <a:gd name="T40" fmla="*/ 35 w 234"/>
                <a:gd name="T41" fmla="*/ 99 h 137"/>
                <a:gd name="T42" fmla="*/ 42 w 234"/>
                <a:gd name="T43" fmla="*/ 94 h 137"/>
                <a:gd name="T44" fmla="*/ 52 w 234"/>
                <a:gd name="T45" fmla="*/ 82 h 137"/>
                <a:gd name="T46" fmla="*/ 73 w 234"/>
                <a:gd name="T47" fmla="*/ 70 h 137"/>
                <a:gd name="T48" fmla="*/ 80 w 234"/>
                <a:gd name="T49" fmla="*/ 69 h 137"/>
                <a:gd name="T50" fmla="*/ 97 w 234"/>
                <a:gd name="T51" fmla="*/ 55 h 137"/>
                <a:gd name="T52" fmla="*/ 100 w 234"/>
                <a:gd name="T53" fmla="*/ 49 h 137"/>
                <a:gd name="T54" fmla="*/ 113 w 234"/>
                <a:gd name="T55" fmla="*/ 31 h 137"/>
                <a:gd name="T56" fmla="*/ 134 w 234"/>
                <a:gd name="T57" fmla="*/ 41 h 137"/>
                <a:gd name="T58" fmla="*/ 139 w 234"/>
                <a:gd name="T59" fmla="*/ 45 h 137"/>
                <a:gd name="T60" fmla="*/ 145 w 234"/>
                <a:gd name="T61" fmla="*/ 46 h 137"/>
                <a:gd name="T62" fmla="*/ 157 w 234"/>
                <a:gd name="T63" fmla="*/ 44 h 137"/>
                <a:gd name="T64" fmla="*/ 171 w 234"/>
                <a:gd name="T65" fmla="*/ 41 h 137"/>
                <a:gd name="T66" fmla="*/ 178 w 234"/>
                <a:gd name="T67" fmla="*/ 39 h 137"/>
                <a:gd name="T68" fmla="*/ 189 w 234"/>
                <a:gd name="T69" fmla="*/ 30 h 137"/>
                <a:gd name="T70" fmla="*/ 199 w 234"/>
                <a:gd name="T71" fmla="*/ 14 h 137"/>
                <a:gd name="T72" fmla="*/ 219 w 234"/>
                <a:gd name="T73" fmla="*/ 1 h 137"/>
                <a:gd name="T74" fmla="*/ 234 w 234"/>
                <a:gd name="T75" fmla="*/ 20 h 137"/>
                <a:gd name="T76" fmla="*/ 215 w 234"/>
                <a:gd name="T77" fmla="*/ 3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4" h="137">
                  <a:moveTo>
                    <a:pt x="215" y="36"/>
                  </a:moveTo>
                  <a:cubicBezTo>
                    <a:pt x="208" y="32"/>
                    <a:pt x="204" y="38"/>
                    <a:pt x="198" y="43"/>
                  </a:cubicBezTo>
                  <a:cubicBezTo>
                    <a:pt x="196" y="44"/>
                    <a:pt x="194" y="46"/>
                    <a:pt x="192" y="48"/>
                  </a:cubicBezTo>
                  <a:cubicBezTo>
                    <a:pt x="188" y="51"/>
                    <a:pt x="184" y="54"/>
                    <a:pt x="184" y="61"/>
                  </a:cubicBezTo>
                  <a:cubicBezTo>
                    <a:pt x="184" y="69"/>
                    <a:pt x="177" y="74"/>
                    <a:pt x="169" y="75"/>
                  </a:cubicBezTo>
                  <a:cubicBezTo>
                    <a:pt x="162" y="77"/>
                    <a:pt x="155" y="73"/>
                    <a:pt x="152" y="66"/>
                  </a:cubicBezTo>
                  <a:cubicBezTo>
                    <a:pt x="150" y="64"/>
                    <a:pt x="148" y="62"/>
                    <a:pt x="145" y="62"/>
                  </a:cubicBezTo>
                  <a:cubicBezTo>
                    <a:pt x="143" y="62"/>
                    <a:pt x="141" y="61"/>
                    <a:pt x="139" y="61"/>
                  </a:cubicBezTo>
                  <a:cubicBezTo>
                    <a:pt x="135" y="60"/>
                    <a:pt x="131" y="59"/>
                    <a:pt x="127" y="63"/>
                  </a:cubicBezTo>
                  <a:cubicBezTo>
                    <a:pt x="124" y="66"/>
                    <a:pt x="119" y="67"/>
                    <a:pt x="114" y="65"/>
                  </a:cubicBezTo>
                  <a:cubicBezTo>
                    <a:pt x="112" y="65"/>
                    <a:pt x="109" y="65"/>
                    <a:pt x="108" y="67"/>
                  </a:cubicBezTo>
                  <a:cubicBezTo>
                    <a:pt x="101" y="71"/>
                    <a:pt x="95" y="76"/>
                    <a:pt x="89" y="82"/>
                  </a:cubicBezTo>
                  <a:cubicBezTo>
                    <a:pt x="87" y="83"/>
                    <a:pt x="86" y="85"/>
                    <a:pt x="86" y="87"/>
                  </a:cubicBezTo>
                  <a:cubicBezTo>
                    <a:pt x="86" y="100"/>
                    <a:pt x="75" y="108"/>
                    <a:pt x="62" y="104"/>
                  </a:cubicBezTo>
                  <a:cubicBezTo>
                    <a:pt x="60" y="103"/>
                    <a:pt x="57" y="104"/>
                    <a:pt x="55" y="105"/>
                  </a:cubicBezTo>
                  <a:cubicBezTo>
                    <a:pt x="52" y="106"/>
                    <a:pt x="49" y="108"/>
                    <a:pt x="47" y="110"/>
                  </a:cubicBezTo>
                  <a:cubicBezTo>
                    <a:pt x="42" y="112"/>
                    <a:pt x="37" y="115"/>
                    <a:pt x="36" y="122"/>
                  </a:cubicBezTo>
                  <a:cubicBezTo>
                    <a:pt x="35" y="132"/>
                    <a:pt x="24" y="137"/>
                    <a:pt x="14" y="134"/>
                  </a:cubicBezTo>
                  <a:cubicBezTo>
                    <a:pt x="5" y="131"/>
                    <a:pt x="0" y="121"/>
                    <a:pt x="2" y="112"/>
                  </a:cubicBezTo>
                  <a:cubicBezTo>
                    <a:pt x="5" y="103"/>
                    <a:pt x="15" y="97"/>
                    <a:pt x="24" y="100"/>
                  </a:cubicBezTo>
                  <a:cubicBezTo>
                    <a:pt x="28" y="102"/>
                    <a:pt x="31" y="101"/>
                    <a:pt x="35" y="99"/>
                  </a:cubicBezTo>
                  <a:cubicBezTo>
                    <a:pt x="37" y="97"/>
                    <a:pt x="39" y="96"/>
                    <a:pt x="42" y="94"/>
                  </a:cubicBezTo>
                  <a:cubicBezTo>
                    <a:pt x="47" y="92"/>
                    <a:pt x="51" y="89"/>
                    <a:pt x="52" y="82"/>
                  </a:cubicBezTo>
                  <a:cubicBezTo>
                    <a:pt x="54" y="73"/>
                    <a:pt x="64" y="69"/>
                    <a:pt x="73" y="70"/>
                  </a:cubicBezTo>
                  <a:cubicBezTo>
                    <a:pt x="75" y="71"/>
                    <a:pt x="78" y="70"/>
                    <a:pt x="80" y="69"/>
                  </a:cubicBezTo>
                  <a:cubicBezTo>
                    <a:pt x="86" y="65"/>
                    <a:pt x="91" y="60"/>
                    <a:pt x="97" y="55"/>
                  </a:cubicBezTo>
                  <a:cubicBezTo>
                    <a:pt x="99" y="54"/>
                    <a:pt x="100" y="52"/>
                    <a:pt x="100" y="49"/>
                  </a:cubicBezTo>
                  <a:cubicBezTo>
                    <a:pt x="100" y="40"/>
                    <a:pt x="105" y="33"/>
                    <a:pt x="113" y="31"/>
                  </a:cubicBezTo>
                  <a:cubicBezTo>
                    <a:pt x="122" y="29"/>
                    <a:pt x="130" y="33"/>
                    <a:pt x="134" y="41"/>
                  </a:cubicBezTo>
                  <a:cubicBezTo>
                    <a:pt x="135" y="42"/>
                    <a:pt x="137" y="44"/>
                    <a:pt x="139" y="45"/>
                  </a:cubicBezTo>
                  <a:cubicBezTo>
                    <a:pt x="141" y="46"/>
                    <a:pt x="143" y="46"/>
                    <a:pt x="145" y="46"/>
                  </a:cubicBezTo>
                  <a:cubicBezTo>
                    <a:pt x="149" y="47"/>
                    <a:pt x="153" y="47"/>
                    <a:pt x="157" y="44"/>
                  </a:cubicBezTo>
                  <a:cubicBezTo>
                    <a:pt x="161" y="40"/>
                    <a:pt x="166" y="39"/>
                    <a:pt x="171" y="41"/>
                  </a:cubicBezTo>
                  <a:cubicBezTo>
                    <a:pt x="174" y="42"/>
                    <a:pt x="176" y="41"/>
                    <a:pt x="178" y="39"/>
                  </a:cubicBezTo>
                  <a:cubicBezTo>
                    <a:pt x="182" y="36"/>
                    <a:pt x="185" y="33"/>
                    <a:pt x="189" y="30"/>
                  </a:cubicBezTo>
                  <a:cubicBezTo>
                    <a:pt x="194" y="26"/>
                    <a:pt x="199" y="23"/>
                    <a:pt x="199" y="14"/>
                  </a:cubicBezTo>
                  <a:cubicBezTo>
                    <a:pt x="200" y="6"/>
                    <a:pt x="210" y="0"/>
                    <a:pt x="219" y="1"/>
                  </a:cubicBezTo>
                  <a:cubicBezTo>
                    <a:pt x="228" y="3"/>
                    <a:pt x="234" y="11"/>
                    <a:pt x="234" y="20"/>
                  </a:cubicBezTo>
                  <a:cubicBezTo>
                    <a:pt x="233" y="29"/>
                    <a:pt x="225" y="36"/>
                    <a:pt x="2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E3B140F-EAB0-4E75-8BFE-E9263B50D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288" y="2457450"/>
              <a:ext cx="76200" cy="190500"/>
            </a:xfrm>
            <a:custGeom>
              <a:avLst/>
              <a:gdLst>
                <a:gd name="T0" fmla="*/ 39 w 39"/>
                <a:gd name="T1" fmla="*/ 84 h 97"/>
                <a:gd name="T2" fmla="*/ 39 w 39"/>
                <a:gd name="T3" fmla="*/ 13 h 97"/>
                <a:gd name="T4" fmla="*/ 26 w 39"/>
                <a:gd name="T5" fmla="*/ 0 h 97"/>
                <a:gd name="T6" fmla="*/ 13 w 39"/>
                <a:gd name="T7" fmla="*/ 0 h 97"/>
                <a:gd name="T8" fmla="*/ 0 w 39"/>
                <a:gd name="T9" fmla="*/ 12 h 97"/>
                <a:gd name="T10" fmla="*/ 0 w 39"/>
                <a:gd name="T11" fmla="*/ 78 h 97"/>
                <a:gd name="T12" fmla="*/ 0 w 39"/>
                <a:gd name="T13" fmla="*/ 84 h 97"/>
                <a:gd name="T14" fmla="*/ 7 w 39"/>
                <a:gd name="T15" fmla="*/ 97 h 97"/>
                <a:gd name="T16" fmla="*/ 32 w 39"/>
                <a:gd name="T17" fmla="*/ 97 h 97"/>
                <a:gd name="T18" fmla="*/ 39 w 39"/>
                <a:gd name="T19" fmla="*/ 8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97">
                  <a:moveTo>
                    <a:pt x="39" y="84"/>
                  </a:moveTo>
                  <a:cubicBezTo>
                    <a:pt x="39" y="60"/>
                    <a:pt x="39" y="36"/>
                    <a:pt x="39" y="13"/>
                  </a:cubicBezTo>
                  <a:cubicBezTo>
                    <a:pt x="39" y="3"/>
                    <a:pt x="36" y="0"/>
                    <a:pt x="26" y="0"/>
                  </a:cubicBezTo>
                  <a:cubicBezTo>
                    <a:pt x="22" y="0"/>
                    <a:pt x="17" y="0"/>
                    <a:pt x="13" y="0"/>
                  </a:cubicBezTo>
                  <a:cubicBezTo>
                    <a:pt x="3" y="0"/>
                    <a:pt x="0" y="3"/>
                    <a:pt x="0" y="12"/>
                  </a:cubicBezTo>
                  <a:cubicBezTo>
                    <a:pt x="0" y="34"/>
                    <a:pt x="0" y="56"/>
                    <a:pt x="0" y="78"/>
                  </a:cubicBezTo>
                  <a:cubicBezTo>
                    <a:pt x="0" y="80"/>
                    <a:pt x="0" y="82"/>
                    <a:pt x="0" y="84"/>
                  </a:cubicBezTo>
                  <a:cubicBezTo>
                    <a:pt x="0" y="90"/>
                    <a:pt x="1" y="94"/>
                    <a:pt x="7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9" y="94"/>
                    <a:pt x="39" y="89"/>
                    <a:pt x="3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DF06614-774F-4A45-9140-85F3211D1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451" y="2493962"/>
              <a:ext cx="76200" cy="153988"/>
            </a:xfrm>
            <a:custGeom>
              <a:avLst/>
              <a:gdLst>
                <a:gd name="T0" fmla="*/ 39 w 39"/>
                <a:gd name="T1" fmla="*/ 66 h 78"/>
                <a:gd name="T2" fmla="*/ 39 w 39"/>
                <a:gd name="T3" fmla="*/ 13 h 78"/>
                <a:gd name="T4" fmla="*/ 27 w 39"/>
                <a:gd name="T5" fmla="*/ 0 h 78"/>
                <a:gd name="T6" fmla="*/ 12 w 39"/>
                <a:gd name="T7" fmla="*/ 0 h 78"/>
                <a:gd name="T8" fmla="*/ 0 w 39"/>
                <a:gd name="T9" fmla="*/ 12 h 78"/>
                <a:gd name="T10" fmla="*/ 0 w 39"/>
                <a:gd name="T11" fmla="*/ 66 h 78"/>
                <a:gd name="T12" fmla="*/ 7 w 39"/>
                <a:gd name="T13" fmla="*/ 78 h 78"/>
                <a:gd name="T14" fmla="*/ 32 w 39"/>
                <a:gd name="T15" fmla="*/ 78 h 78"/>
                <a:gd name="T16" fmla="*/ 39 w 39"/>
                <a:gd name="T1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8">
                  <a:moveTo>
                    <a:pt x="39" y="66"/>
                  </a:moveTo>
                  <a:cubicBezTo>
                    <a:pt x="39" y="48"/>
                    <a:pt x="39" y="30"/>
                    <a:pt x="39" y="13"/>
                  </a:cubicBezTo>
                  <a:cubicBezTo>
                    <a:pt x="39" y="4"/>
                    <a:pt x="35" y="0"/>
                    <a:pt x="27" y="0"/>
                  </a:cubicBezTo>
                  <a:cubicBezTo>
                    <a:pt x="22" y="0"/>
                    <a:pt x="17" y="0"/>
                    <a:pt x="12" y="0"/>
                  </a:cubicBezTo>
                  <a:cubicBezTo>
                    <a:pt x="4" y="0"/>
                    <a:pt x="0" y="4"/>
                    <a:pt x="0" y="12"/>
                  </a:cubicBezTo>
                  <a:cubicBezTo>
                    <a:pt x="0" y="30"/>
                    <a:pt x="0" y="48"/>
                    <a:pt x="0" y="66"/>
                  </a:cubicBezTo>
                  <a:cubicBezTo>
                    <a:pt x="0" y="71"/>
                    <a:pt x="1" y="76"/>
                    <a:pt x="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8" y="76"/>
                    <a:pt x="39" y="71"/>
                    <a:pt x="3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E1921527-F35A-4E7C-9DF7-AED7FEB5D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398712"/>
              <a:ext cx="76200" cy="249238"/>
            </a:xfrm>
            <a:custGeom>
              <a:avLst/>
              <a:gdLst>
                <a:gd name="T0" fmla="*/ 39 w 39"/>
                <a:gd name="T1" fmla="*/ 112 h 127"/>
                <a:gd name="T2" fmla="*/ 39 w 39"/>
                <a:gd name="T3" fmla="*/ 15 h 127"/>
                <a:gd name="T4" fmla="*/ 25 w 39"/>
                <a:gd name="T5" fmla="*/ 0 h 127"/>
                <a:gd name="T6" fmla="*/ 13 w 39"/>
                <a:gd name="T7" fmla="*/ 0 h 127"/>
                <a:gd name="T8" fmla="*/ 0 w 39"/>
                <a:gd name="T9" fmla="*/ 13 h 127"/>
                <a:gd name="T10" fmla="*/ 0 w 39"/>
                <a:gd name="T11" fmla="*/ 29 h 127"/>
                <a:gd name="T12" fmla="*/ 0 w 39"/>
                <a:gd name="T13" fmla="*/ 113 h 127"/>
                <a:gd name="T14" fmla="*/ 7 w 39"/>
                <a:gd name="T15" fmla="*/ 127 h 127"/>
                <a:gd name="T16" fmla="*/ 33 w 39"/>
                <a:gd name="T17" fmla="*/ 127 h 127"/>
                <a:gd name="T18" fmla="*/ 39 w 39"/>
                <a:gd name="T1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27">
                  <a:moveTo>
                    <a:pt x="39" y="112"/>
                  </a:moveTo>
                  <a:cubicBezTo>
                    <a:pt x="39" y="80"/>
                    <a:pt x="39" y="47"/>
                    <a:pt x="39" y="15"/>
                  </a:cubicBezTo>
                  <a:cubicBezTo>
                    <a:pt x="39" y="3"/>
                    <a:pt x="36" y="0"/>
                    <a:pt x="25" y="0"/>
                  </a:cubicBezTo>
                  <a:cubicBezTo>
                    <a:pt x="21" y="0"/>
                    <a:pt x="17" y="0"/>
                    <a:pt x="13" y="0"/>
                  </a:cubicBezTo>
                  <a:cubicBezTo>
                    <a:pt x="4" y="0"/>
                    <a:pt x="0" y="4"/>
                    <a:pt x="0" y="13"/>
                  </a:cubicBezTo>
                  <a:cubicBezTo>
                    <a:pt x="0" y="18"/>
                    <a:pt x="0" y="24"/>
                    <a:pt x="0" y="29"/>
                  </a:cubicBezTo>
                  <a:cubicBezTo>
                    <a:pt x="0" y="57"/>
                    <a:pt x="0" y="85"/>
                    <a:pt x="0" y="113"/>
                  </a:cubicBezTo>
                  <a:cubicBezTo>
                    <a:pt x="0" y="118"/>
                    <a:pt x="0" y="124"/>
                    <a:pt x="7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9" y="124"/>
                    <a:pt x="39" y="118"/>
                    <a:pt x="39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3D882F00-A7A5-44B0-A15A-072BCFFF5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376" y="2438400"/>
              <a:ext cx="77788" cy="209550"/>
            </a:xfrm>
            <a:custGeom>
              <a:avLst/>
              <a:gdLst>
                <a:gd name="T0" fmla="*/ 40 w 40"/>
                <a:gd name="T1" fmla="*/ 94 h 107"/>
                <a:gd name="T2" fmla="*/ 40 w 40"/>
                <a:gd name="T3" fmla="*/ 13 h 107"/>
                <a:gd name="T4" fmla="*/ 26 w 40"/>
                <a:gd name="T5" fmla="*/ 0 h 107"/>
                <a:gd name="T6" fmla="*/ 12 w 40"/>
                <a:gd name="T7" fmla="*/ 0 h 107"/>
                <a:gd name="T8" fmla="*/ 0 w 40"/>
                <a:gd name="T9" fmla="*/ 12 h 107"/>
                <a:gd name="T10" fmla="*/ 0 w 40"/>
                <a:gd name="T11" fmla="*/ 80 h 107"/>
                <a:gd name="T12" fmla="*/ 0 w 40"/>
                <a:gd name="T13" fmla="*/ 94 h 107"/>
                <a:gd name="T14" fmla="*/ 8 w 40"/>
                <a:gd name="T15" fmla="*/ 107 h 107"/>
                <a:gd name="T16" fmla="*/ 32 w 40"/>
                <a:gd name="T17" fmla="*/ 107 h 107"/>
                <a:gd name="T18" fmla="*/ 40 w 40"/>
                <a:gd name="T19" fmla="*/ 9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07">
                  <a:moveTo>
                    <a:pt x="40" y="94"/>
                  </a:moveTo>
                  <a:cubicBezTo>
                    <a:pt x="39" y="67"/>
                    <a:pt x="40" y="40"/>
                    <a:pt x="40" y="13"/>
                  </a:cubicBezTo>
                  <a:cubicBezTo>
                    <a:pt x="40" y="3"/>
                    <a:pt x="36" y="0"/>
                    <a:pt x="26" y="0"/>
                  </a:cubicBezTo>
                  <a:cubicBezTo>
                    <a:pt x="22" y="0"/>
                    <a:pt x="17" y="0"/>
                    <a:pt x="12" y="0"/>
                  </a:cubicBezTo>
                  <a:cubicBezTo>
                    <a:pt x="4" y="0"/>
                    <a:pt x="0" y="3"/>
                    <a:pt x="0" y="12"/>
                  </a:cubicBezTo>
                  <a:cubicBezTo>
                    <a:pt x="0" y="35"/>
                    <a:pt x="0" y="58"/>
                    <a:pt x="0" y="80"/>
                  </a:cubicBezTo>
                  <a:cubicBezTo>
                    <a:pt x="0" y="85"/>
                    <a:pt x="0" y="90"/>
                    <a:pt x="0" y="94"/>
                  </a:cubicBezTo>
                  <a:cubicBezTo>
                    <a:pt x="0" y="100"/>
                    <a:pt x="1" y="104"/>
                    <a:pt x="8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9" y="104"/>
                    <a:pt x="40" y="100"/>
                    <a:pt x="40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94C4DBD5-B8DA-4B43-BB4C-833E10635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26" y="2359025"/>
              <a:ext cx="79375" cy="288925"/>
            </a:xfrm>
            <a:custGeom>
              <a:avLst/>
              <a:gdLst>
                <a:gd name="T0" fmla="*/ 33 w 40"/>
                <a:gd name="T1" fmla="*/ 147 h 147"/>
                <a:gd name="T2" fmla="*/ 32 w 40"/>
                <a:gd name="T3" fmla="*/ 147 h 147"/>
                <a:gd name="T4" fmla="*/ 40 w 40"/>
                <a:gd name="T5" fmla="*/ 134 h 147"/>
                <a:gd name="T6" fmla="*/ 40 w 40"/>
                <a:gd name="T7" fmla="*/ 14 h 147"/>
                <a:gd name="T8" fmla="*/ 26 w 40"/>
                <a:gd name="T9" fmla="*/ 0 h 147"/>
                <a:gd name="T10" fmla="*/ 12 w 40"/>
                <a:gd name="T11" fmla="*/ 0 h 147"/>
                <a:gd name="T12" fmla="*/ 1 w 40"/>
                <a:gd name="T13" fmla="*/ 12 h 147"/>
                <a:gd name="T14" fmla="*/ 0 w 40"/>
                <a:gd name="T15" fmla="*/ 136 h 147"/>
                <a:gd name="T16" fmla="*/ 8 w 40"/>
                <a:gd name="T17" fmla="*/ 147 h 147"/>
                <a:gd name="T18" fmla="*/ 33 w 40"/>
                <a:gd name="T19" fmla="*/ 147 h 147"/>
                <a:gd name="T20" fmla="*/ 33 w 40"/>
                <a:gd name="T21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7">
                  <a:moveTo>
                    <a:pt x="33" y="147"/>
                  </a:moveTo>
                  <a:cubicBezTo>
                    <a:pt x="32" y="147"/>
                    <a:pt x="32" y="147"/>
                    <a:pt x="32" y="147"/>
                  </a:cubicBezTo>
                  <a:cubicBezTo>
                    <a:pt x="39" y="145"/>
                    <a:pt x="40" y="140"/>
                    <a:pt x="40" y="134"/>
                  </a:cubicBezTo>
                  <a:cubicBezTo>
                    <a:pt x="39" y="94"/>
                    <a:pt x="40" y="54"/>
                    <a:pt x="40" y="14"/>
                  </a:cubicBezTo>
                  <a:cubicBezTo>
                    <a:pt x="40" y="4"/>
                    <a:pt x="36" y="0"/>
                    <a:pt x="26" y="0"/>
                  </a:cubicBezTo>
                  <a:cubicBezTo>
                    <a:pt x="22" y="0"/>
                    <a:pt x="17" y="0"/>
                    <a:pt x="12" y="0"/>
                  </a:cubicBezTo>
                  <a:cubicBezTo>
                    <a:pt x="4" y="1"/>
                    <a:pt x="1" y="4"/>
                    <a:pt x="1" y="12"/>
                  </a:cubicBezTo>
                  <a:cubicBezTo>
                    <a:pt x="1" y="53"/>
                    <a:pt x="1" y="95"/>
                    <a:pt x="0" y="136"/>
                  </a:cubicBezTo>
                  <a:cubicBezTo>
                    <a:pt x="0" y="141"/>
                    <a:pt x="2" y="145"/>
                    <a:pt x="8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7"/>
                    <a:pt x="33" y="147"/>
                    <a:pt x="33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0" name="Freeform 92">
            <a:extLst>
              <a:ext uri="{FF2B5EF4-FFF2-40B4-BE49-F238E27FC236}">
                <a16:creationId xmlns:a16="http://schemas.microsoft.com/office/drawing/2014/main" id="{E391203E-6920-4FDC-BC18-7AED993DC95C}"/>
              </a:ext>
            </a:extLst>
          </p:cNvPr>
          <p:cNvSpPr>
            <a:spLocks noEditPoints="1"/>
          </p:cNvSpPr>
          <p:nvPr/>
        </p:nvSpPr>
        <p:spPr bwMode="auto">
          <a:xfrm>
            <a:off x="6568850" y="2499970"/>
            <a:ext cx="395078" cy="431503"/>
          </a:xfrm>
          <a:custGeom>
            <a:avLst/>
            <a:gdLst>
              <a:gd name="T0" fmla="*/ 37 w 44"/>
              <a:gd name="T1" fmla="*/ 30 h 37"/>
              <a:gd name="T2" fmla="*/ 30 w 44"/>
              <a:gd name="T3" fmla="*/ 37 h 37"/>
              <a:gd name="T4" fmla="*/ 7 w 44"/>
              <a:gd name="T5" fmla="*/ 37 h 37"/>
              <a:gd name="T6" fmla="*/ 0 w 44"/>
              <a:gd name="T7" fmla="*/ 30 h 37"/>
              <a:gd name="T8" fmla="*/ 0 w 44"/>
              <a:gd name="T9" fmla="*/ 7 h 37"/>
              <a:gd name="T10" fmla="*/ 7 w 44"/>
              <a:gd name="T11" fmla="*/ 0 h 37"/>
              <a:gd name="T12" fmla="*/ 30 w 44"/>
              <a:gd name="T13" fmla="*/ 0 h 37"/>
              <a:gd name="T14" fmla="*/ 33 w 44"/>
              <a:gd name="T15" fmla="*/ 0 h 37"/>
              <a:gd name="T16" fmla="*/ 33 w 44"/>
              <a:gd name="T17" fmla="*/ 1 h 37"/>
              <a:gd name="T18" fmla="*/ 33 w 44"/>
              <a:gd name="T19" fmla="*/ 2 h 37"/>
              <a:gd name="T20" fmla="*/ 32 w 44"/>
              <a:gd name="T21" fmla="*/ 3 h 37"/>
              <a:gd name="T22" fmla="*/ 31 w 44"/>
              <a:gd name="T23" fmla="*/ 3 h 37"/>
              <a:gd name="T24" fmla="*/ 31 w 44"/>
              <a:gd name="T25" fmla="*/ 3 h 37"/>
              <a:gd name="T26" fmla="*/ 30 w 44"/>
              <a:gd name="T27" fmla="*/ 3 h 37"/>
              <a:gd name="T28" fmla="*/ 7 w 44"/>
              <a:gd name="T29" fmla="*/ 3 h 37"/>
              <a:gd name="T30" fmla="*/ 3 w 44"/>
              <a:gd name="T31" fmla="*/ 7 h 37"/>
              <a:gd name="T32" fmla="*/ 3 w 44"/>
              <a:gd name="T33" fmla="*/ 30 h 37"/>
              <a:gd name="T34" fmla="*/ 7 w 44"/>
              <a:gd name="T35" fmla="*/ 34 h 37"/>
              <a:gd name="T36" fmla="*/ 30 w 44"/>
              <a:gd name="T37" fmla="*/ 34 h 37"/>
              <a:gd name="T38" fmla="*/ 34 w 44"/>
              <a:gd name="T39" fmla="*/ 30 h 37"/>
              <a:gd name="T40" fmla="*/ 34 w 44"/>
              <a:gd name="T41" fmla="*/ 23 h 37"/>
              <a:gd name="T42" fmla="*/ 34 w 44"/>
              <a:gd name="T43" fmla="*/ 22 h 37"/>
              <a:gd name="T44" fmla="*/ 36 w 44"/>
              <a:gd name="T45" fmla="*/ 21 h 37"/>
              <a:gd name="T46" fmla="*/ 36 w 44"/>
              <a:gd name="T47" fmla="*/ 20 h 37"/>
              <a:gd name="T48" fmla="*/ 37 w 44"/>
              <a:gd name="T49" fmla="*/ 20 h 37"/>
              <a:gd name="T50" fmla="*/ 37 w 44"/>
              <a:gd name="T51" fmla="*/ 21 h 37"/>
              <a:gd name="T52" fmla="*/ 37 w 44"/>
              <a:gd name="T53" fmla="*/ 30 h 37"/>
              <a:gd name="T54" fmla="*/ 22 w 44"/>
              <a:gd name="T55" fmla="*/ 30 h 37"/>
              <a:gd name="T56" fmla="*/ 19 w 44"/>
              <a:gd name="T57" fmla="*/ 30 h 37"/>
              <a:gd name="T58" fmla="*/ 7 w 44"/>
              <a:gd name="T59" fmla="*/ 18 h 37"/>
              <a:gd name="T60" fmla="*/ 7 w 44"/>
              <a:gd name="T61" fmla="*/ 15 h 37"/>
              <a:gd name="T62" fmla="*/ 10 w 44"/>
              <a:gd name="T63" fmla="*/ 12 h 37"/>
              <a:gd name="T64" fmla="*/ 13 w 44"/>
              <a:gd name="T65" fmla="*/ 12 h 37"/>
              <a:gd name="T66" fmla="*/ 20 w 44"/>
              <a:gd name="T67" fmla="*/ 19 h 37"/>
              <a:gd name="T68" fmla="*/ 38 w 44"/>
              <a:gd name="T69" fmla="*/ 2 h 37"/>
              <a:gd name="T70" fmla="*/ 41 w 44"/>
              <a:gd name="T71" fmla="*/ 2 h 37"/>
              <a:gd name="T72" fmla="*/ 44 w 44"/>
              <a:gd name="T73" fmla="*/ 5 h 37"/>
              <a:gd name="T74" fmla="*/ 44 w 44"/>
              <a:gd name="T75" fmla="*/ 8 h 37"/>
              <a:gd name="T76" fmla="*/ 22 w 44"/>
              <a:gd name="T77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" h="37">
                <a:moveTo>
                  <a:pt x="37" y="30"/>
                </a:moveTo>
                <a:cubicBezTo>
                  <a:pt x="37" y="34"/>
                  <a:pt x="34" y="37"/>
                  <a:pt x="30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3" y="37"/>
                  <a:pt x="0" y="34"/>
                  <a:pt x="0" y="30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2" y="0"/>
                  <a:pt x="33" y="0"/>
                </a:cubicBezTo>
                <a:cubicBezTo>
                  <a:pt x="33" y="0"/>
                  <a:pt x="33" y="1"/>
                  <a:pt x="33" y="1"/>
                </a:cubicBezTo>
                <a:cubicBezTo>
                  <a:pt x="33" y="1"/>
                  <a:pt x="33" y="2"/>
                  <a:pt x="33" y="2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3"/>
                  <a:pt x="31" y="3"/>
                  <a:pt x="3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3"/>
                  <a:pt x="3" y="5"/>
                  <a:pt x="3" y="7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2"/>
                  <a:pt x="5" y="34"/>
                  <a:pt x="7" y="34"/>
                </a:cubicBezTo>
                <a:cubicBezTo>
                  <a:pt x="30" y="34"/>
                  <a:pt x="30" y="34"/>
                  <a:pt x="30" y="34"/>
                </a:cubicBezTo>
                <a:cubicBezTo>
                  <a:pt x="32" y="34"/>
                  <a:pt x="34" y="32"/>
                  <a:pt x="34" y="30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2"/>
                  <a:pt x="34" y="22"/>
                </a:cubicBezTo>
                <a:cubicBezTo>
                  <a:pt x="36" y="21"/>
                  <a:pt x="36" y="21"/>
                  <a:pt x="36" y="21"/>
                </a:cubicBezTo>
                <a:cubicBezTo>
                  <a:pt x="36" y="20"/>
                  <a:pt x="36" y="20"/>
                  <a:pt x="36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21"/>
                  <a:pt x="37" y="21"/>
                  <a:pt x="37" y="21"/>
                </a:cubicBezTo>
                <a:lnTo>
                  <a:pt x="37" y="30"/>
                </a:lnTo>
                <a:close/>
                <a:moveTo>
                  <a:pt x="22" y="30"/>
                </a:moveTo>
                <a:cubicBezTo>
                  <a:pt x="21" y="31"/>
                  <a:pt x="20" y="31"/>
                  <a:pt x="19" y="30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7"/>
                  <a:pt x="6" y="16"/>
                  <a:pt x="7" y="15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1"/>
                  <a:pt x="12" y="11"/>
                  <a:pt x="13" y="12"/>
                </a:cubicBezTo>
                <a:cubicBezTo>
                  <a:pt x="20" y="19"/>
                  <a:pt x="20" y="19"/>
                  <a:pt x="20" y="19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40" y="1"/>
                  <a:pt x="41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6"/>
                  <a:pt x="44" y="7"/>
                  <a:pt x="44" y="8"/>
                </a:cubicBezTo>
                <a:lnTo>
                  <a:pt x="2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" name="Freeform 13">
            <a:extLst>
              <a:ext uri="{FF2B5EF4-FFF2-40B4-BE49-F238E27FC236}">
                <a16:creationId xmlns:a16="http://schemas.microsoft.com/office/drawing/2014/main" id="{33F0A7BA-42CF-43E8-BC8E-7BCF18A8CD31}"/>
              </a:ext>
            </a:extLst>
          </p:cNvPr>
          <p:cNvSpPr>
            <a:spLocks noEditPoints="1"/>
          </p:cNvSpPr>
          <p:nvPr/>
        </p:nvSpPr>
        <p:spPr bwMode="auto">
          <a:xfrm>
            <a:off x="5900218" y="3862043"/>
            <a:ext cx="336155" cy="500535"/>
          </a:xfrm>
          <a:custGeom>
            <a:avLst/>
            <a:gdLst>
              <a:gd name="T0" fmla="*/ 130 w 327"/>
              <a:gd name="T1" fmla="*/ 422 h 486"/>
              <a:gd name="T2" fmla="*/ 6 w 327"/>
              <a:gd name="T3" fmla="*/ 332 h 486"/>
              <a:gd name="T4" fmla="*/ 18 w 327"/>
              <a:gd name="T5" fmla="*/ 307 h 486"/>
              <a:gd name="T6" fmla="*/ 72 w 327"/>
              <a:gd name="T7" fmla="*/ 295 h 486"/>
              <a:gd name="T8" fmla="*/ 129 w 327"/>
              <a:gd name="T9" fmla="*/ 356 h 486"/>
              <a:gd name="T10" fmla="*/ 129 w 327"/>
              <a:gd name="T11" fmla="*/ 263 h 486"/>
              <a:gd name="T12" fmla="*/ 14 w 327"/>
              <a:gd name="T13" fmla="*/ 147 h 486"/>
              <a:gd name="T14" fmla="*/ 129 w 327"/>
              <a:gd name="T15" fmla="*/ 39 h 486"/>
              <a:gd name="T16" fmla="*/ 161 w 327"/>
              <a:gd name="T17" fmla="*/ 1 h 486"/>
              <a:gd name="T18" fmla="*/ 184 w 327"/>
              <a:gd name="T19" fmla="*/ 39 h 486"/>
              <a:gd name="T20" fmla="*/ 265 w 327"/>
              <a:gd name="T21" fmla="*/ 82 h 486"/>
              <a:gd name="T22" fmla="*/ 288 w 327"/>
              <a:gd name="T23" fmla="*/ 120 h 486"/>
              <a:gd name="T24" fmla="*/ 275 w 327"/>
              <a:gd name="T25" fmla="*/ 140 h 486"/>
              <a:gd name="T26" fmla="*/ 225 w 327"/>
              <a:gd name="T27" fmla="*/ 151 h 486"/>
              <a:gd name="T28" fmla="*/ 183 w 327"/>
              <a:gd name="T29" fmla="*/ 108 h 486"/>
              <a:gd name="T30" fmla="*/ 183 w 327"/>
              <a:gd name="T31" fmla="*/ 186 h 486"/>
              <a:gd name="T32" fmla="*/ 236 w 327"/>
              <a:gd name="T33" fmla="*/ 204 h 486"/>
              <a:gd name="T34" fmla="*/ 278 w 327"/>
              <a:gd name="T35" fmla="*/ 378 h 486"/>
              <a:gd name="T36" fmla="*/ 200 w 327"/>
              <a:gd name="T37" fmla="*/ 420 h 486"/>
              <a:gd name="T38" fmla="*/ 182 w 327"/>
              <a:gd name="T39" fmla="*/ 440 h 486"/>
              <a:gd name="T40" fmla="*/ 183 w 327"/>
              <a:gd name="T41" fmla="*/ 448 h 486"/>
              <a:gd name="T42" fmla="*/ 139 w 327"/>
              <a:gd name="T43" fmla="*/ 473 h 486"/>
              <a:gd name="T44" fmla="*/ 131 w 327"/>
              <a:gd name="T45" fmla="*/ 453 h 486"/>
              <a:gd name="T46" fmla="*/ 130 w 327"/>
              <a:gd name="T47" fmla="*/ 422 h 486"/>
              <a:gd name="T48" fmla="*/ 184 w 327"/>
              <a:gd name="T49" fmla="*/ 355 h 486"/>
              <a:gd name="T50" fmla="*/ 230 w 327"/>
              <a:gd name="T51" fmla="*/ 312 h 486"/>
              <a:gd name="T52" fmla="*/ 184 w 327"/>
              <a:gd name="T53" fmla="*/ 272 h 486"/>
              <a:gd name="T54" fmla="*/ 184 w 327"/>
              <a:gd name="T55" fmla="*/ 355 h 486"/>
              <a:gd name="T56" fmla="*/ 129 w 327"/>
              <a:gd name="T57" fmla="*/ 179 h 486"/>
              <a:gd name="T58" fmla="*/ 129 w 327"/>
              <a:gd name="T59" fmla="*/ 106 h 486"/>
              <a:gd name="T60" fmla="*/ 90 w 327"/>
              <a:gd name="T61" fmla="*/ 144 h 486"/>
              <a:gd name="T62" fmla="*/ 129 w 327"/>
              <a:gd name="T63" fmla="*/ 179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7" h="486">
                <a:moveTo>
                  <a:pt x="130" y="422"/>
                </a:moveTo>
                <a:cubicBezTo>
                  <a:pt x="70" y="414"/>
                  <a:pt x="28" y="387"/>
                  <a:pt x="6" y="332"/>
                </a:cubicBezTo>
                <a:cubicBezTo>
                  <a:pt x="0" y="318"/>
                  <a:pt x="2" y="310"/>
                  <a:pt x="18" y="307"/>
                </a:cubicBezTo>
                <a:cubicBezTo>
                  <a:pt x="36" y="304"/>
                  <a:pt x="54" y="299"/>
                  <a:pt x="72" y="295"/>
                </a:cubicBezTo>
                <a:cubicBezTo>
                  <a:pt x="82" y="325"/>
                  <a:pt x="94" y="350"/>
                  <a:pt x="129" y="356"/>
                </a:cubicBezTo>
                <a:cubicBezTo>
                  <a:pt x="129" y="325"/>
                  <a:pt x="129" y="294"/>
                  <a:pt x="129" y="263"/>
                </a:cubicBezTo>
                <a:cubicBezTo>
                  <a:pt x="67" y="248"/>
                  <a:pt x="13" y="224"/>
                  <a:pt x="14" y="147"/>
                </a:cubicBezTo>
                <a:cubicBezTo>
                  <a:pt x="16" y="90"/>
                  <a:pt x="44" y="64"/>
                  <a:pt x="129" y="39"/>
                </a:cubicBezTo>
                <a:cubicBezTo>
                  <a:pt x="133" y="0"/>
                  <a:pt x="133" y="0"/>
                  <a:pt x="161" y="1"/>
                </a:cubicBezTo>
                <a:cubicBezTo>
                  <a:pt x="180" y="1"/>
                  <a:pt x="180" y="1"/>
                  <a:pt x="184" y="39"/>
                </a:cubicBezTo>
                <a:cubicBezTo>
                  <a:pt x="214" y="47"/>
                  <a:pt x="245" y="56"/>
                  <a:pt x="265" y="82"/>
                </a:cubicBezTo>
                <a:cubicBezTo>
                  <a:pt x="274" y="94"/>
                  <a:pt x="281" y="107"/>
                  <a:pt x="288" y="120"/>
                </a:cubicBezTo>
                <a:cubicBezTo>
                  <a:pt x="293" y="131"/>
                  <a:pt x="289" y="138"/>
                  <a:pt x="275" y="140"/>
                </a:cubicBezTo>
                <a:cubicBezTo>
                  <a:pt x="259" y="143"/>
                  <a:pt x="242" y="147"/>
                  <a:pt x="225" y="151"/>
                </a:cubicBezTo>
                <a:cubicBezTo>
                  <a:pt x="215" y="134"/>
                  <a:pt x="211" y="110"/>
                  <a:pt x="183" y="108"/>
                </a:cubicBezTo>
                <a:cubicBezTo>
                  <a:pt x="183" y="135"/>
                  <a:pt x="183" y="160"/>
                  <a:pt x="183" y="186"/>
                </a:cubicBezTo>
                <a:cubicBezTo>
                  <a:pt x="201" y="193"/>
                  <a:pt x="218" y="200"/>
                  <a:pt x="236" y="204"/>
                </a:cubicBezTo>
                <a:cubicBezTo>
                  <a:pt x="305" y="221"/>
                  <a:pt x="327" y="323"/>
                  <a:pt x="278" y="378"/>
                </a:cubicBezTo>
                <a:cubicBezTo>
                  <a:pt x="257" y="402"/>
                  <a:pt x="230" y="415"/>
                  <a:pt x="200" y="420"/>
                </a:cubicBezTo>
                <a:cubicBezTo>
                  <a:pt x="186" y="422"/>
                  <a:pt x="181" y="427"/>
                  <a:pt x="182" y="440"/>
                </a:cubicBezTo>
                <a:cubicBezTo>
                  <a:pt x="183" y="442"/>
                  <a:pt x="183" y="445"/>
                  <a:pt x="183" y="448"/>
                </a:cubicBezTo>
                <a:cubicBezTo>
                  <a:pt x="182" y="472"/>
                  <a:pt x="160" y="486"/>
                  <a:pt x="139" y="473"/>
                </a:cubicBezTo>
                <a:cubicBezTo>
                  <a:pt x="134" y="470"/>
                  <a:pt x="132" y="460"/>
                  <a:pt x="131" y="453"/>
                </a:cubicBezTo>
                <a:cubicBezTo>
                  <a:pt x="129" y="443"/>
                  <a:pt x="130" y="433"/>
                  <a:pt x="130" y="422"/>
                </a:cubicBezTo>
                <a:close/>
                <a:moveTo>
                  <a:pt x="184" y="355"/>
                </a:moveTo>
                <a:cubicBezTo>
                  <a:pt x="210" y="354"/>
                  <a:pt x="230" y="335"/>
                  <a:pt x="230" y="312"/>
                </a:cubicBezTo>
                <a:cubicBezTo>
                  <a:pt x="230" y="291"/>
                  <a:pt x="211" y="274"/>
                  <a:pt x="184" y="272"/>
                </a:cubicBezTo>
                <a:cubicBezTo>
                  <a:pt x="184" y="300"/>
                  <a:pt x="184" y="328"/>
                  <a:pt x="184" y="355"/>
                </a:cubicBezTo>
                <a:close/>
                <a:moveTo>
                  <a:pt x="129" y="179"/>
                </a:moveTo>
                <a:cubicBezTo>
                  <a:pt x="129" y="154"/>
                  <a:pt x="129" y="130"/>
                  <a:pt x="129" y="106"/>
                </a:cubicBezTo>
                <a:cubicBezTo>
                  <a:pt x="101" y="113"/>
                  <a:pt x="89" y="124"/>
                  <a:pt x="90" y="144"/>
                </a:cubicBezTo>
                <a:cubicBezTo>
                  <a:pt x="90" y="162"/>
                  <a:pt x="101" y="172"/>
                  <a:pt x="129" y="179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2" name="Freeform 140">
            <a:extLst>
              <a:ext uri="{FF2B5EF4-FFF2-40B4-BE49-F238E27FC236}">
                <a16:creationId xmlns:a16="http://schemas.microsoft.com/office/drawing/2014/main" id="{3F9C9BAA-A7B2-4932-9C98-AE68FB14E3FA}"/>
              </a:ext>
            </a:extLst>
          </p:cNvPr>
          <p:cNvSpPr>
            <a:spLocks noEditPoints="1"/>
          </p:cNvSpPr>
          <p:nvPr/>
        </p:nvSpPr>
        <p:spPr bwMode="auto">
          <a:xfrm>
            <a:off x="8553859" y="2722935"/>
            <a:ext cx="477272" cy="417076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745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BF6C42B3-6508-4DF0-BD9A-B67F1DAFE94A}"/>
              </a:ext>
            </a:extLst>
          </p:cNvPr>
          <p:cNvGrpSpPr/>
          <p:nvPr/>
        </p:nvGrpSpPr>
        <p:grpSpPr>
          <a:xfrm>
            <a:off x="235973" y="265471"/>
            <a:ext cx="11021961" cy="5823848"/>
            <a:chOff x="0" y="265471"/>
            <a:chExt cx="11021961" cy="5823848"/>
          </a:xfrm>
        </p:grpSpPr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73BAFABC-10BE-4A7E-8E20-231A474401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847492" flipH="1">
              <a:off x="1072660" y="1098297"/>
              <a:ext cx="8854507" cy="4923470"/>
              <a:chOff x="1931" y="1397"/>
              <a:chExt cx="2494" cy="1966"/>
            </a:xfrm>
            <a:solidFill>
              <a:schemeClr val="accent2"/>
            </a:solidFill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64DDAC99-8407-4FC4-9737-E4AEA876B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1650"/>
                <a:ext cx="944" cy="1059"/>
              </a:xfrm>
              <a:custGeom>
                <a:avLst/>
                <a:gdLst>
                  <a:gd name="T0" fmla="*/ 654 w 799"/>
                  <a:gd name="T1" fmla="*/ 0 h 897"/>
                  <a:gd name="T2" fmla="*/ 650 w 799"/>
                  <a:gd name="T3" fmla="*/ 0 h 897"/>
                  <a:gd name="T4" fmla="*/ 647 w 799"/>
                  <a:gd name="T5" fmla="*/ 0 h 897"/>
                  <a:gd name="T6" fmla="*/ 640 w 799"/>
                  <a:gd name="T7" fmla="*/ 2 h 897"/>
                  <a:gd name="T8" fmla="*/ 633 w 799"/>
                  <a:gd name="T9" fmla="*/ 5 h 897"/>
                  <a:gd name="T10" fmla="*/ 627 w 799"/>
                  <a:gd name="T11" fmla="*/ 8 h 897"/>
                  <a:gd name="T12" fmla="*/ 610 w 799"/>
                  <a:gd name="T13" fmla="*/ 21 h 897"/>
                  <a:gd name="T14" fmla="*/ 594 w 799"/>
                  <a:gd name="T15" fmla="*/ 37 h 897"/>
                  <a:gd name="T16" fmla="*/ 580 w 799"/>
                  <a:gd name="T17" fmla="*/ 55 h 897"/>
                  <a:gd name="T18" fmla="*/ 567 w 799"/>
                  <a:gd name="T19" fmla="*/ 74 h 897"/>
                  <a:gd name="T20" fmla="*/ 542 w 799"/>
                  <a:gd name="T21" fmla="*/ 113 h 897"/>
                  <a:gd name="T22" fmla="*/ 519 w 799"/>
                  <a:gd name="T23" fmla="*/ 154 h 897"/>
                  <a:gd name="T24" fmla="*/ 496 w 799"/>
                  <a:gd name="T25" fmla="*/ 197 h 897"/>
                  <a:gd name="T26" fmla="*/ 473 w 799"/>
                  <a:gd name="T27" fmla="*/ 240 h 897"/>
                  <a:gd name="T28" fmla="*/ 429 w 799"/>
                  <a:gd name="T29" fmla="*/ 328 h 897"/>
                  <a:gd name="T30" fmla="*/ 383 w 799"/>
                  <a:gd name="T31" fmla="*/ 417 h 897"/>
                  <a:gd name="T32" fmla="*/ 336 w 799"/>
                  <a:gd name="T33" fmla="*/ 505 h 897"/>
                  <a:gd name="T34" fmla="*/ 287 w 799"/>
                  <a:gd name="T35" fmla="*/ 592 h 897"/>
                  <a:gd name="T36" fmla="*/ 235 w 799"/>
                  <a:gd name="T37" fmla="*/ 673 h 897"/>
                  <a:gd name="T38" fmla="*/ 181 w 799"/>
                  <a:gd name="T39" fmla="*/ 744 h 897"/>
                  <a:gd name="T40" fmla="*/ 128 w 799"/>
                  <a:gd name="T41" fmla="*/ 800 h 897"/>
                  <a:gd name="T42" fmla="*/ 78 w 799"/>
                  <a:gd name="T43" fmla="*/ 832 h 897"/>
                  <a:gd name="T44" fmla="*/ 63 w 799"/>
                  <a:gd name="T45" fmla="*/ 837 h 897"/>
                  <a:gd name="T46" fmla="*/ 49 w 799"/>
                  <a:gd name="T47" fmla="*/ 841 h 897"/>
                  <a:gd name="T48" fmla="*/ 35 w 799"/>
                  <a:gd name="T49" fmla="*/ 842 h 897"/>
                  <a:gd name="T50" fmla="*/ 20 w 799"/>
                  <a:gd name="T51" fmla="*/ 841 h 897"/>
                  <a:gd name="T52" fmla="*/ 15 w 799"/>
                  <a:gd name="T53" fmla="*/ 840 h 897"/>
                  <a:gd name="T54" fmla="*/ 10 w 799"/>
                  <a:gd name="T55" fmla="*/ 839 h 897"/>
                  <a:gd name="T56" fmla="*/ 5 w 799"/>
                  <a:gd name="T57" fmla="*/ 838 h 897"/>
                  <a:gd name="T58" fmla="*/ 0 w 799"/>
                  <a:gd name="T59" fmla="*/ 836 h 897"/>
                  <a:gd name="T60" fmla="*/ 174 w 799"/>
                  <a:gd name="T61" fmla="*/ 892 h 897"/>
                  <a:gd name="T62" fmla="*/ 179 w 799"/>
                  <a:gd name="T63" fmla="*/ 893 h 897"/>
                  <a:gd name="T64" fmla="*/ 184 w 799"/>
                  <a:gd name="T65" fmla="*/ 895 h 897"/>
                  <a:gd name="T66" fmla="*/ 189 w 799"/>
                  <a:gd name="T67" fmla="*/ 895 h 897"/>
                  <a:gd name="T68" fmla="*/ 193 w 799"/>
                  <a:gd name="T69" fmla="*/ 896 h 897"/>
                  <a:gd name="T70" fmla="*/ 207 w 799"/>
                  <a:gd name="T71" fmla="*/ 896 h 897"/>
                  <a:gd name="T72" fmla="*/ 220 w 799"/>
                  <a:gd name="T73" fmla="*/ 895 h 897"/>
                  <a:gd name="T74" fmla="*/ 234 w 799"/>
                  <a:gd name="T75" fmla="*/ 891 h 897"/>
                  <a:gd name="T76" fmla="*/ 247 w 799"/>
                  <a:gd name="T77" fmla="*/ 885 h 897"/>
                  <a:gd name="T78" fmla="*/ 295 w 799"/>
                  <a:gd name="T79" fmla="*/ 850 h 897"/>
                  <a:gd name="T80" fmla="*/ 346 w 799"/>
                  <a:gd name="T81" fmla="*/ 790 h 897"/>
                  <a:gd name="T82" fmla="*/ 398 w 799"/>
                  <a:gd name="T83" fmla="*/ 715 h 897"/>
                  <a:gd name="T84" fmla="*/ 448 w 799"/>
                  <a:gd name="T85" fmla="*/ 629 h 897"/>
                  <a:gd name="T86" fmla="*/ 496 w 799"/>
                  <a:gd name="T87" fmla="*/ 538 h 897"/>
                  <a:gd name="T88" fmla="*/ 541 w 799"/>
                  <a:gd name="T89" fmla="*/ 445 h 897"/>
                  <a:gd name="T90" fmla="*/ 585 w 799"/>
                  <a:gd name="T91" fmla="*/ 352 h 897"/>
                  <a:gd name="T92" fmla="*/ 629 w 799"/>
                  <a:gd name="T93" fmla="*/ 260 h 897"/>
                  <a:gd name="T94" fmla="*/ 650 w 799"/>
                  <a:gd name="T95" fmla="*/ 215 h 897"/>
                  <a:gd name="T96" fmla="*/ 672 w 799"/>
                  <a:gd name="T97" fmla="*/ 171 h 897"/>
                  <a:gd name="T98" fmla="*/ 695 w 799"/>
                  <a:gd name="T99" fmla="*/ 128 h 897"/>
                  <a:gd name="T100" fmla="*/ 719 w 799"/>
                  <a:gd name="T101" fmla="*/ 87 h 897"/>
                  <a:gd name="T102" fmla="*/ 731 w 799"/>
                  <a:gd name="T103" fmla="*/ 67 h 897"/>
                  <a:gd name="T104" fmla="*/ 744 w 799"/>
                  <a:gd name="T105" fmla="*/ 49 h 897"/>
                  <a:gd name="T106" fmla="*/ 759 w 799"/>
                  <a:gd name="T107" fmla="*/ 32 h 897"/>
                  <a:gd name="T108" fmla="*/ 775 w 799"/>
                  <a:gd name="T109" fmla="*/ 18 h 897"/>
                  <a:gd name="T110" fmla="*/ 781 w 799"/>
                  <a:gd name="T111" fmla="*/ 15 h 897"/>
                  <a:gd name="T112" fmla="*/ 787 w 799"/>
                  <a:gd name="T113" fmla="*/ 12 h 897"/>
                  <a:gd name="T114" fmla="*/ 793 w 799"/>
                  <a:gd name="T115" fmla="*/ 10 h 897"/>
                  <a:gd name="T116" fmla="*/ 799 w 799"/>
                  <a:gd name="T117" fmla="*/ 10 h 897"/>
                  <a:gd name="T118" fmla="*/ 654 w 799"/>
                  <a:gd name="T119" fmla="*/ 0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99" h="897">
                    <a:moveTo>
                      <a:pt x="654" y="0"/>
                    </a:moveTo>
                    <a:cubicBezTo>
                      <a:pt x="653" y="0"/>
                      <a:pt x="651" y="0"/>
                      <a:pt x="650" y="0"/>
                    </a:cubicBezTo>
                    <a:cubicBezTo>
                      <a:pt x="649" y="0"/>
                      <a:pt x="648" y="0"/>
                      <a:pt x="647" y="0"/>
                    </a:cubicBezTo>
                    <a:cubicBezTo>
                      <a:pt x="645" y="1"/>
                      <a:pt x="642" y="1"/>
                      <a:pt x="640" y="2"/>
                    </a:cubicBezTo>
                    <a:cubicBezTo>
                      <a:pt x="638" y="3"/>
                      <a:pt x="635" y="4"/>
                      <a:pt x="633" y="5"/>
                    </a:cubicBezTo>
                    <a:cubicBezTo>
                      <a:pt x="631" y="6"/>
                      <a:pt x="629" y="7"/>
                      <a:pt x="627" y="8"/>
                    </a:cubicBezTo>
                    <a:cubicBezTo>
                      <a:pt x="621" y="12"/>
                      <a:pt x="615" y="16"/>
                      <a:pt x="610" y="21"/>
                    </a:cubicBezTo>
                    <a:cubicBezTo>
                      <a:pt x="604" y="26"/>
                      <a:pt x="599" y="31"/>
                      <a:pt x="594" y="37"/>
                    </a:cubicBezTo>
                    <a:cubicBezTo>
                      <a:pt x="590" y="43"/>
                      <a:pt x="585" y="49"/>
                      <a:pt x="580" y="55"/>
                    </a:cubicBezTo>
                    <a:cubicBezTo>
                      <a:pt x="576" y="61"/>
                      <a:pt x="571" y="67"/>
                      <a:pt x="567" y="74"/>
                    </a:cubicBezTo>
                    <a:cubicBezTo>
                      <a:pt x="559" y="87"/>
                      <a:pt x="550" y="100"/>
                      <a:pt x="542" y="113"/>
                    </a:cubicBezTo>
                    <a:cubicBezTo>
                      <a:pt x="534" y="127"/>
                      <a:pt x="526" y="140"/>
                      <a:pt x="519" y="154"/>
                    </a:cubicBezTo>
                    <a:cubicBezTo>
                      <a:pt x="511" y="168"/>
                      <a:pt x="503" y="183"/>
                      <a:pt x="496" y="197"/>
                    </a:cubicBezTo>
                    <a:cubicBezTo>
                      <a:pt x="488" y="211"/>
                      <a:pt x="481" y="226"/>
                      <a:pt x="473" y="240"/>
                    </a:cubicBezTo>
                    <a:cubicBezTo>
                      <a:pt x="459" y="269"/>
                      <a:pt x="444" y="298"/>
                      <a:pt x="429" y="328"/>
                    </a:cubicBezTo>
                    <a:cubicBezTo>
                      <a:pt x="414" y="358"/>
                      <a:pt x="398" y="387"/>
                      <a:pt x="383" y="417"/>
                    </a:cubicBezTo>
                    <a:cubicBezTo>
                      <a:pt x="368" y="447"/>
                      <a:pt x="352" y="476"/>
                      <a:pt x="336" y="505"/>
                    </a:cubicBezTo>
                    <a:cubicBezTo>
                      <a:pt x="320" y="535"/>
                      <a:pt x="304" y="564"/>
                      <a:pt x="287" y="592"/>
                    </a:cubicBezTo>
                    <a:cubicBezTo>
                      <a:pt x="270" y="620"/>
                      <a:pt x="253" y="647"/>
                      <a:pt x="235" y="673"/>
                    </a:cubicBezTo>
                    <a:cubicBezTo>
                      <a:pt x="217" y="699"/>
                      <a:pt x="199" y="723"/>
                      <a:pt x="181" y="744"/>
                    </a:cubicBezTo>
                    <a:cubicBezTo>
                      <a:pt x="163" y="766"/>
                      <a:pt x="145" y="785"/>
                      <a:pt x="128" y="800"/>
                    </a:cubicBezTo>
                    <a:cubicBezTo>
                      <a:pt x="110" y="815"/>
                      <a:pt x="93" y="826"/>
                      <a:pt x="78" y="832"/>
                    </a:cubicBezTo>
                    <a:cubicBezTo>
                      <a:pt x="73" y="834"/>
                      <a:pt x="68" y="836"/>
                      <a:pt x="63" y="837"/>
                    </a:cubicBezTo>
                    <a:cubicBezTo>
                      <a:pt x="58" y="839"/>
                      <a:pt x="53" y="840"/>
                      <a:pt x="49" y="841"/>
                    </a:cubicBezTo>
                    <a:cubicBezTo>
                      <a:pt x="44" y="841"/>
                      <a:pt x="39" y="842"/>
                      <a:pt x="35" y="842"/>
                    </a:cubicBezTo>
                    <a:cubicBezTo>
                      <a:pt x="30" y="842"/>
                      <a:pt x="25" y="842"/>
                      <a:pt x="20" y="841"/>
                    </a:cubicBezTo>
                    <a:cubicBezTo>
                      <a:pt x="19" y="841"/>
                      <a:pt x="17" y="840"/>
                      <a:pt x="15" y="840"/>
                    </a:cubicBezTo>
                    <a:cubicBezTo>
                      <a:pt x="13" y="840"/>
                      <a:pt x="12" y="840"/>
                      <a:pt x="10" y="839"/>
                    </a:cubicBezTo>
                    <a:cubicBezTo>
                      <a:pt x="8" y="839"/>
                      <a:pt x="7" y="838"/>
                      <a:pt x="5" y="838"/>
                    </a:cubicBezTo>
                    <a:cubicBezTo>
                      <a:pt x="3" y="837"/>
                      <a:pt x="1" y="837"/>
                      <a:pt x="0" y="836"/>
                    </a:cubicBezTo>
                    <a:cubicBezTo>
                      <a:pt x="58" y="855"/>
                      <a:pt x="116" y="873"/>
                      <a:pt x="174" y="892"/>
                    </a:cubicBezTo>
                    <a:cubicBezTo>
                      <a:pt x="176" y="892"/>
                      <a:pt x="177" y="893"/>
                      <a:pt x="179" y="893"/>
                    </a:cubicBezTo>
                    <a:cubicBezTo>
                      <a:pt x="181" y="894"/>
                      <a:pt x="182" y="894"/>
                      <a:pt x="184" y="895"/>
                    </a:cubicBezTo>
                    <a:cubicBezTo>
                      <a:pt x="185" y="895"/>
                      <a:pt x="187" y="895"/>
                      <a:pt x="189" y="895"/>
                    </a:cubicBezTo>
                    <a:cubicBezTo>
                      <a:pt x="190" y="896"/>
                      <a:pt x="192" y="896"/>
                      <a:pt x="193" y="896"/>
                    </a:cubicBezTo>
                    <a:cubicBezTo>
                      <a:pt x="198" y="897"/>
                      <a:pt x="202" y="897"/>
                      <a:pt x="207" y="896"/>
                    </a:cubicBezTo>
                    <a:cubicBezTo>
                      <a:pt x="211" y="896"/>
                      <a:pt x="216" y="896"/>
                      <a:pt x="220" y="895"/>
                    </a:cubicBezTo>
                    <a:cubicBezTo>
                      <a:pt x="225" y="894"/>
                      <a:pt x="229" y="893"/>
                      <a:pt x="234" y="891"/>
                    </a:cubicBezTo>
                    <a:cubicBezTo>
                      <a:pt x="238" y="889"/>
                      <a:pt x="243" y="887"/>
                      <a:pt x="247" y="885"/>
                    </a:cubicBezTo>
                    <a:cubicBezTo>
                      <a:pt x="262" y="878"/>
                      <a:pt x="278" y="866"/>
                      <a:pt x="295" y="850"/>
                    </a:cubicBezTo>
                    <a:cubicBezTo>
                      <a:pt x="311" y="833"/>
                      <a:pt x="328" y="813"/>
                      <a:pt x="346" y="790"/>
                    </a:cubicBezTo>
                    <a:cubicBezTo>
                      <a:pt x="363" y="768"/>
                      <a:pt x="381" y="742"/>
                      <a:pt x="398" y="715"/>
                    </a:cubicBezTo>
                    <a:cubicBezTo>
                      <a:pt x="415" y="688"/>
                      <a:pt x="432" y="659"/>
                      <a:pt x="448" y="629"/>
                    </a:cubicBezTo>
                    <a:cubicBezTo>
                      <a:pt x="464" y="599"/>
                      <a:pt x="480" y="569"/>
                      <a:pt x="496" y="538"/>
                    </a:cubicBezTo>
                    <a:cubicBezTo>
                      <a:pt x="511" y="507"/>
                      <a:pt x="526" y="476"/>
                      <a:pt x="541" y="445"/>
                    </a:cubicBezTo>
                    <a:cubicBezTo>
                      <a:pt x="556" y="414"/>
                      <a:pt x="571" y="383"/>
                      <a:pt x="585" y="352"/>
                    </a:cubicBezTo>
                    <a:cubicBezTo>
                      <a:pt x="600" y="321"/>
                      <a:pt x="614" y="291"/>
                      <a:pt x="629" y="260"/>
                    </a:cubicBezTo>
                    <a:cubicBezTo>
                      <a:pt x="636" y="245"/>
                      <a:pt x="643" y="230"/>
                      <a:pt x="650" y="215"/>
                    </a:cubicBezTo>
                    <a:cubicBezTo>
                      <a:pt x="658" y="200"/>
                      <a:pt x="665" y="186"/>
                      <a:pt x="672" y="171"/>
                    </a:cubicBezTo>
                    <a:cubicBezTo>
                      <a:pt x="680" y="156"/>
                      <a:pt x="687" y="142"/>
                      <a:pt x="695" y="128"/>
                    </a:cubicBezTo>
                    <a:cubicBezTo>
                      <a:pt x="703" y="114"/>
                      <a:pt x="710" y="100"/>
                      <a:pt x="719" y="87"/>
                    </a:cubicBezTo>
                    <a:cubicBezTo>
                      <a:pt x="723" y="80"/>
                      <a:pt x="727" y="74"/>
                      <a:pt x="731" y="67"/>
                    </a:cubicBezTo>
                    <a:cubicBezTo>
                      <a:pt x="735" y="61"/>
                      <a:pt x="740" y="55"/>
                      <a:pt x="744" y="49"/>
                    </a:cubicBezTo>
                    <a:cubicBezTo>
                      <a:pt x="749" y="43"/>
                      <a:pt x="754" y="37"/>
                      <a:pt x="759" y="32"/>
                    </a:cubicBezTo>
                    <a:cubicBezTo>
                      <a:pt x="764" y="27"/>
                      <a:pt x="769" y="22"/>
                      <a:pt x="775" y="18"/>
                    </a:cubicBezTo>
                    <a:cubicBezTo>
                      <a:pt x="777" y="17"/>
                      <a:pt x="779" y="16"/>
                      <a:pt x="781" y="15"/>
                    </a:cubicBezTo>
                    <a:cubicBezTo>
                      <a:pt x="783" y="14"/>
                      <a:pt x="785" y="13"/>
                      <a:pt x="787" y="12"/>
                    </a:cubicBezTo>
                    <a:cubicBezTo>
                      <a:pt x="789" y="11"/>
                      <a:pt x="791" y="11"/>
                      <a:pt x="793" y="10"/>
                    </a:cubicBezTo>
                    <a:cubicBezTo>
                      <a:pt x="795" y="10"/>
                      <a:pt x="797" y="10"/>
                      <a:pt x="799" y="10"/>
                    </a:cubicBezTo>
                    <a:cubicBezTo>
                      <a:pt x="751" y="7"/>
                      <a:pt x="702" y="3"/>
                      <a:pt x="65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1EB9EAEB-B5A4-4362-9F6F-4ADBDA826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2778"/>
                <a:ext cx="675" cy="440"/>
              </a:xfrm>
              <a:custGeom>
                <a:avLst/>
                <a:gdLst>
                  <a:gd name="T0" fmla="*/ 571 w 571"/>
                  <a:gd name="T1" fmla="*/ 372 h 372"/>
                  <a:gd name="T2" fmla="*/ 483 w 571"/>
                  <a:gd name="T3" fmla="*/ 322 h 372"/>
                  <a:gd name="T4" fmla="*/ 393 w 571"/>
                  <a:gd name="T5" fmla="*/ 259 h 372"/>
                  <a:gd name="T6" fmla="*/ 300 w 571"/>
                  <a:gd name="T7" fmla="*/ 183 h 372"/>
                  <a:gd name="T8" fmla="*/ 202 w 571"/>
                  <a:gd name="T9" fmla="*/ 95 h 372"/>
                  <a:gd name="T10" fmla="*/ 0 w 571"/>
                  <a:gd name="T11" fmla="*/ 0 h 372"/>
                  <a:gd name="T12" fmla="*/ 100 w 571"/>
                  <a:gd name="T13" fmla="*/ 87 h 372"/>
                  <a:gd name="T14" fmla="*/ 197 w 571"/>
                  <a:gd name="T15" fmla="*/ 162 h 372"/>
                  <a:gd name="T16" fmla="*/ 290 w 571"/>
                  <a:gd name="T17" fmla="*/ 225 h 372"/>
                  <a:gd name="T18" fmla="*/ 372 w 571"/>
                  <a:gd name="T19" fmla="*/ 272 h 372"/>
                  <a:gd name="T20" fmla="*/ 383 w 571"/>
                  <a:gd name="T21" fmla="*/ 277 h 372"/>
                  <a:gd name="T22" fmla="*/ 571 w 571"/>
                  <a:gd name="T2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1" h="372">
                    <a:moveTo>
                      <a:pt x="571" y="372"/>
                    </a:moveTo>
                    <a:cubicBezTo>
                      <a:pt x="542" y="357"/>
                      <a:pt x="512" y="341"/>
                      <a:pt x="483" y="322"/>
                    </a:cubicBezTo>
                    <a:cubicBezTo>
                      <a:pt x="453" y="303"/>
                      <a:pt x="423" y="282"/>
                      <a:pt x="393" y="259"/>
                    </a:cubicBezTo>
                    <a:cubicBezTo>
                      <a:pt x="362" y="236"/>
                      <a:pt x="331" y="210"/>
                      <a:pt x="300" y="183"/>
                    </a:cubicBezTo>
                    <a:cubicBezTo>
                      <a:pt x="267" y="156"/>
                      <a:pt x="235" y="126"/>
                      <a:pt x="202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0"/>
                      <a:pt x="67" y="59"/>
                      <a:pt x="100" y="87"/>
                    </a:cubicBezTo>
                    <a:cubicBezTo>
                      <a:pt x="132" y="113"/>
                      <a:pt x="164" y="138"/>
                      <a:pt x="197" y="162"/>
                    </a:cubicBezTo>
                    <a:cubicBezTo>
                      <a:pt x="228" y="185"/>
                      <a:pt x="259" y="206"/>
                      <a:pt x="290" y="225"/>
                    </a:cubicBezTo>
                    <a:cubicBezTo>
                      <a:pt x="317" y="242"/>
                      <a:pt x="345" y="258"/>
                      <a:pt x="372" y="272"/>
                    </a:cubicBezTo>
                    <a:cubicBezTo>
                      <a:pt x="375" y="274"/>
                      <a:pt x="379" y="276"/>
                      <a:pt x="383" y="277"/>
                    </a:cubicBezTo>
                    <a:cubicBezTo>
                      <a:pt x="445" y="309"/>
                      <a:pt x="508" y="341"/>
                      <a:pt x="571" y="3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8A3639F4-D278-4284-8AC7-F01C53AF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1397"/>
                <a:ext cx="361" cy="1966"/>
              </a:xfrm>
              <a:custGeom>
                <a:avLst/>
                <a:gdLst>
                  <a:gd name="T0" fmla="*/ 231 w 361"/>
                  <a:gd name="T1" fmla="*/ 1966 h 1966"/>
                  <a:gd name="T2" fmla="*/ 0 w 361"/>
                  <a:gd name="T3" fmla="*/ 1802 h 1966"/>
                  <a:gd name="T4" fmla="*/ 100 w 361"/>
                  <a:gd name="T5" fmla="*/ 0 h 1966"/>
                  <a:gd name="T6" fmla="*/ 361 w 361"/>
                  <a:gd name="T7" fmla="*/ 7 h 1966"/>
                  <a:gd name="T8" fmla="*/ 231 w 361"/>
                  <a:gd name="T9" fmla="*/ 1966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" h="1966">
                    <a:moveTo>
                      <a:pt x="231" y="1966"/>
                    </a:moveTo>
                    <a:lnTo>
                      <a:pt x="0" y="1802"/>
                    </a:lnTo>
                    <a:lnTo>
                      <a:pt x="100" y="0"/>
                    </a:lnTo>
                    <a:lnTo>
                      <a:pt x="361" y="7"/>
                    </a:lnTo>
                    <a:lnTo>
                      <a:pt x="231" y="196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6E6266A9-E8DE-495C-B699-9D08B2D0F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404"/>
                <a:ext cx="2263" cy="1959"/>
              </a:xfrm>
              <a:custGeom>
                <a:avLst/>
                <a:gdLst>
                  <a:gd name="T0" fmla="*/ 1887 w 1916"/>
                  <a:gd name="T1" fmla="*/ 237 h 1659"/>
                  <a:gd name="T2" fmla="*/ 1893 w 1916"/>
                  <a:gd name="T3" fmla="*/ 250 h 1659"/>
                  <a:gd name="T4" fmla="*/ 1903 w 1916"/>
                  <a:gd name="T5" fmla="*/ 282 h 1659"/>
                  <a:gd name="T6" fmla="*/ 1911 w 1916"/>
                  <a:gd name="T7" fmla="*/ 334 h 1659"/>
                  <a:gd name="T8" fmla="*/ 1914 w 1916"/>
                  <a:gd name="T9" fmla="*/ 384 h 1659"/>
                  <a:gd name="T10" fmla="*/ 1916 w 1916"/>
                  <a:gd name="T11" fmla="*/ 432 h 1659"/>
                  <a:gd name="T12" fmla="*/ 1915 w 1916"/>
                  <a:gd name="T13" fmla="*/ 502 h 1659"/>
                  <a:gd name="T14" fmla="*/ 1911 w 1916"/>
                  <a:gd name="T15" fmla="*/ 591 h 1659"/>
                  <a:gd name="T16" fmla="*/ 1898 w 1916"/>
                  <a:gd name="T17" fmla="*/ 805 h 1659"/>
                  <a:gd name="T18" fmla="*/ 1869 w 1916"/>
                  <a:gd name="T19" fmla="*/ 1124 h 1659"/>
                  <a:gd name="T20" fmla="*/ 1861 w 1916"/>
                  <a:gd name="T21" fmla="*/ 1133 h 1659"/>
                  <a:gd name="T22" fmla="*/ 1871 w 1916"/>
                  <a:gd name="T23" fmla="*/ 829 h 1659"/>
                  <a:gd name="T24" fmla="*/ 1873 w 1916"/>
                  <a:gd name="T25" fmla="*/ 627 h 1659"/>
                  <a:gd name="T26" fmla="*/ 1871 w 1916"/>
                  <a:gd name="T27" fmla="*/ 546 h 1659"/>
                  <a:gd name="T28" fmla="*/ 1868 w 1916"/>
                  <a:gd name="T29" fmla="*/ 487 h 1659"/>
                  <a:gd name="T30" fmla="*/ 1864 w 1916"/>
                  <a:gd name="T31" fmla="*/ 450 h 1659"/>
                  <a:gd name="T32" fmla="*/ 1860 w 1916"/>
                  <a:gd name="T33" fmla="*/ 420 h 1659"/>
                  <a:gd name="T34" fmla="*/ 1854 w 1916"/>
                  <a:gd name="T35" fmla="*/ 402 h 1659"/>
                  <a:gd name="T36" fmla="*/ 1844 w 1916"/>
                  <a:gd name="T37" fmla="*/ 396 h 1659"/>
                  <a:gd name="T38" fmla="*/ 1825 w 1916"/>
                  <a:gd name="T39" fmla="*/ 418 h 1659"/>
                  <a:gd name="T40" fmla="*/ 1799 w 1916"/>
                  <a:gd name="T41" fmla="*/ 474 h 1659"/>
                  <a:gd name="T42" fmla="*/ 1767 w 1916"/>
                  <a:gd name="T43" fmla="*/ 554 h 1659"/>
                  <a:gd name="T44" fmla="*/ 1716 w 1916"/>
                  <a:gd name="T45" fmla="*/ 691 h 1659"/>
                  <a:gd name="T46" fmla="*/ 1641 w 1916"/>
                  <a:gd name="T47" fmla="*/ 890 h 1659"/>
                  <a:gd name="T48" fmla="*/ 1574 w 1916"/>
                  <a:gd name="T49" fmla="*/ 1050 h 1659"/>
                  <a:gd name="T50" fmla="*/ 1519 w 1916"/>
                  <a:gd name="T51" fmla="*/ 1164 h 1659"/>
                  <a:gd name="T52" fmla="*/ 1453 w 1916"/>
                  <a:gd name="T53" fmla="*/ 1282 h 1659"/>
                  <a:gd name="T54" fmla="*/ 1367 w 1916"/>
                  <a:gd name="T55" fmla="*/ 1402 h 1659"/>
                  <a:gd name="T56" fmla="*/ 1261 w 1916"/>
                  <a:gd name="T57" fmla="*/ 1506 h 1659"/>
                  <a:gd name="T58" fmla="*/ 1144 w 1916"/>
                  <a:gd name="T59" fmla="*/ 1575 h 1659"/>
                  <a:gd name="T60" fmla="*/ 1080 w 1916"/>
                  <a:gd name="T61" fmla="*/ 1594 h 1659"/>
                  <a:gd name="T62" fmla="*/ 1073 w 1916"/>
                  <a:gd name="T63" fmla="*/ 1595 h 1659"/>
                  <a:gd name="T64" fmla="*/ 1006 w 1916"/>
                  <a:gd name="T65" fmla="*/ 1602 h 1659"/>
                  <a:gd name="T66" fmla="*/ 882 w 1916"/>
                  <a:gd name="T67" fmla="*/ 1585 h 1659"/>
                  <a:gd name="T68" fmla="*/ 718 w 1916"/>
                  <a:gd name="T69" fmla="*/ 1514 h 1659"/>
                  <a:gd name="T70" fmla="*/ 505 w 1916"/>
                  <a:gd name="T71" fmla="*/ 1361 h 1659"/>
                  <a:gd name="T72" fmla="*/ 0 w 1916"/>
                  <a:gd name="T73" fmla="*/ 1659 h 1659"/>
                  <a:gd name="T74" fmla="*/ 1143 w 1916"/>
                  <a:gd name="T75" fmla="*/ 492 h 1659"/>
                  <a:gd name="T76" fmla="*/ 998 w 1916"/>
                  <a:gd name="T77" fmla="*/ 783 h 1659"/>
                  <a:gd name="T78" fmla="*/ 1082 w 1916"/>
                  <a:gd name="T79" fmla="*/ 944 h 1659"/>
                  <a:gd name="T80" fmla="*/ 1149 w 1916"/>
                  <a:gd name="T81" fmla="*/ 1036 h 1659"/>
                  <a:gd name="T82" fmla="*/ 1198 w 1916"/>
                  <a:gd name="T83" fmla="*/ 1081 h 1659"/>
                  <a:gd name="T84" fmla="*/ 1230 w 1916"/>
                  <a:gd name="T85" fmla="*/ 1098 h 1659"/>
                  <a:gd name="T86" fmla="*/ 1246 w 1916"/>
                  <a:gd name="T87" fmla="*/ 1103 h 1659"/>
                  <a:gd name="T88" fmla="*/ 1268 w 1916"/>
                  <a:gd name="T89" fmla="*/ 1104 h 1659"/>
                  <a:gd name="T90" fmla="*/ 1295 w 1916"/>
                  <a:gd name="T91" fmla="*/ 1099 h 1659"/>
                  <a:gd name="T92" fmla="*/ 1356 w 1916"/>
                  <a:gd name="T93" fmla="*/ 1058 h 1659"/>
                  <a:gd name="T94" fmla="*/ 1459 w 1916"/>
                  <a:gd name="T95" fmla="*/ 923 h 1659"/>
                  <a:gd name="T96" fmla="*/ 1557 w 1916"/>
                  <a:gd name="T97" fmla="*/ 746 h 1659"/>
                  <a:gd name="T98" fmla="*/ 1646 w 1916"/>
                  <a:gd name="T99" fmla="*/ 560 h 1659"/>
                  <a:gd name="T100" fmla="*/ 1711 w 1916"/>
                  <a:gd name="T101" fmla="*/ 423 h 1659"/>
                  <a:gd name="T102" fmla="*/ 1756 w 1916"/>
                  <a:gd name="T103" fmla="*/ 336 h 1659"/>
                  <a:gd name="T104" fmla="*/ 1792 w 1916"/>
                  <a:gd name="T105" fmla="*/ 275 h 1659"/>
                  <a:gd name="T106" fmla="*/ 1820 w 1916"/>
                  <a:gd name="T107" fmla="*/ 240 h 1659"/>
                  <a:gd name="T108" fmla="*/ 1844 w 1916"/>
                  <a:gd name="T109" fmla="*/ 221 h 1659"/>
                  <a:gd name="T110" fmla="*/ 1861 w 1916"/>
                  <a:gd name="T111" fmla="*/ 218 h 1659"/>
                  <a:gd name="T112" fmla="*/ 1873 w 1916"/>
                  <a:gd name="T113" fmla="*/ 222 h 1659"/>
                  <a:gd name="T114" fmla="*/ 1880 w 1916"/>
                  <a:gd name="T115" fmla="*/ 228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16" h="1659">
                    <a:moveTo>
                      <a:pt x="1883" y="231"/>
                    </a:moveTo>
                    <a:cubicBezTo>
                      <a:pt x="1884" y="233"/>
                      <a:pt x="1885" y="235"/>
                      <a:pt x="1887" y="237"/>
                    </a:cubicBezTo>
                    <a:cubicBezTo>
                      <a:pt x="1888" y="239"/>
                      <a:pt x="1889" y="241"/>
                      <a:pt x="1890" y="243"/>
                    </a:cubicBezTo>
                    <a:cubicBezTo>
                      <a:pt x="1891" y="245"/>
                      <a:pt x="1892" y="247"/>
                      <a:pt x="1893" y="250"/>
                    </a:cubicBezTo>
                    <a:cubicBezTo>
                      <a:pt x="1894" y="252"/>
                      <a:pt x="1895" y="254"/>
                      <a:pt x="1896" y="257"/>
                    </a:cubicBezTo>
                    <a:cubicBezTo>
                      <a:pt x="1899" y="265"/>
                      <a:pt x="1901" y="274"/>
                      <a:pt x="1903" y="282"/>
                    </a:cubicBezTo>
                    <a:cubicBezTo>
                      <a:pt x="1905" y="291"/>
                      <a:pt x="1907" y="300"/>
                      <a:pt x="1908" y="308"/>
                    </a:cubicBezTo>
                    <a:cubicBezTo>
                      <a:pt x="1909" y="317"/>
                      <a:pt x="1910" y="326"/>
                      <a:pt x="1911" y="334"/>
                    </a:cubicBezTo>
                    <a:cubicBezTo>
                      <a:pt x="1912" y="343"/>
                      <a:pt x="1913" y="351"/>
                      <a:pt x="1913" y="359"/>
                    </a:cubicBezTo>
                    <a:cubicBezTo>
                      <a:pt x="1914" y="368"/>
                      <a:pt x="1914" y="376"/>
                      <a:pt x="1914" y="384"/>
                    </a:cubicBezTo>
                    <a:cubicBezTo>
                      <a:pt x="1915" y="392"/>
                      <a:pt x="1915" y="400"/>
                      <a:pt x="1915" y="408"/>
                    </a:cubicBezTo>
                    <a:cubicBezTo>
                      <a:pt x="1915" y="416"/>
                      <a:pt x="1915" y="424"/>
                      <a:pt x="1916" y="432"/>
                    </a:cubicBezTo>
                    <a:cubicBezTo>
                      <a:pt x="1916" y="440"/>
                      <a:pt x="1916" y="448"/>
                      <a:pt x="1916" y="455"/>
                    </a:cubicBezTo>
                    <a:cubicBezTo>
                      <a:pt x="1915" y="471"/>
                      <a:pt x="1915" y="486"/>
                      <a:pt x="1915" y="502"/>
                    </a:cubicBezTo>
                    <a:cubicBezTo>
                      <a:pt x="1914" y="517"/>
                      <a:pt x="1914" y="532"/>
                      <a:pt x="1913" y="547"/>
                    </a:cubicBezTo>
                    <a:cubicBezTo>
                      <a:pt x="1913" y="562"/>
                      <a:pt x="1912" y="577"/>
                      <a:pt x="1911" y="591"/>
                    </a:cubicBezTo>
                    <a:cubicBezTo>
                      <a:pt x="1911" y="606"/>
                      <a:pt x="1910" y="621"/>
                      <a:pt x="1909" y="635"/>
                    </a:cubicBezTo>
                    <a:cubicBezTo>
                      <a:pt x="1906" y="693"/>
                      <a:pt x="1902" y="749"/>
                      <a:pt x="1898" y="805"/>
                    </a:cubicBezTo>
                    <a:cubicBezTo>
                      <a:pt x="1893" y="860"/>
                      <a:pt x="1889" y="914"/>
                      <a:pt x="1884" y="967"/>
                    </a:cubicBezTo>
                    <a:cubicBezTo>
                      <a:pt x="1879" y="1020"/>
                      <a:pt x="1874" y="1072"/>
                      <a:pt x="1869" y="1124"/>
                    </a:cubicBezTo>
                    <a:cubicBezTo>
                      <a:pt x="1864" y="1174"/>
                      <a:pt x="1859" y="1225"/>
                      <a:pt x="1854" y="1275"/>
                    </a:cubicBezTo>
                    <a:cubicBezTo>
                      <a:pt x="1856" y="1228"/>
                      <a:pt x="1859" y="1181"/>
                      <a:pt x="1861" y="1133"/>
                    </a:cubicBezTo>
                    <a:cubicBezTo>
                      <a:pt x="1863" y="1084"/>
                      <a:pt x="1865" y="1034"/>
                      <a:pt x="1867" y="984"/>
                    </a:cubicBezTo>
                    <a:cubicBezTo>
                      <a:pt x="1869" y="933"/>
                      <a:pt x="1870" y="881"/>
                      <a:pt x="1871" y="829"/>
                    </a:cubicBezTo>
                    <a:cubicBezTo>
                      <a:pt x="1873" y="776"/>
                      <a:pt x="1873" y="722"/>
                      <a:pt x="1873" y="668"/>
                    </a:cubicBezTo>
                    <a:cubicBezTo>
                      <a:pt x="1873" y="655"/>
                      <a:pt x="1873" y="641"/>
                      <a:pt x="1873" y="627"/>
                    </a:cubicBezTo>
                    <a:cubicBezTo>
                      <a:pt x="1873" y="614"/>
                      <a:pt x="1873" y="600"/>
                      <a:pt x="1872" y="587"/>
                    </a:cubicBezTo>
                    <a:cubicBezTo>
                      <a:pt x="1872" y="573"/>
                      <a:pt x="1871" y="559"/>
                      <a:pt x="1871" y="546"/>
                    </a:cubicBezTo>
                    <a:cubicBezTo>
                      <a:pt x="1870" y="533"/>
                      <a:pt x="1870" y="519"/>
                      <a:pt x="1869" y="506"/>
                    </a:cubicBezTo>
                    <a:cubicBezTo>
                      <a:pt x="1869" y="500"/>
                      <a:pt x="1868" y="493"/>
                      <a:pt x="1868" y="487"/>
                    </a:cubicBezTo>
                    <a:cubicBezTo>
                      <a:pt x="1867" y="480"/>
                      <a:pt x="1867" y="474"/>
                      <a:pt x="1866" y="468"/>
                    </a:cubicBezTo>
                    <a:cubicBezTo>
                      <a:pt x="1865" y="462"/>
                      <a:pt x="1865" y="456"/>
                      <a:pt x="1864" y="450"/>
                    </a:cubicBezTo>
                    <a:cubicBezTo>
                      <a:pt x="1863" y="444"/>
                      <a:pt x="1863" y="438"/>
                      <a:pt x="1862" y="433"/>
                    </a:cubicBezTo>
                    <a:cubicBezTo>
                      <a:pt x="1861" y="428"/>
                      <a:pt x="1860" y="424"/>
                      <a:pt x="1860" y="420"/>
                    </a:cubicBezTo>
                    <a:cubicBezTo>
                      <a:pt x="1859" y="416"/>
                      <a:pt x="1858" y="413"/>
                      <a:pt x="1857" y="410"/>
                    </a:cubicBezTo>
                    <a:cubicBezTo>
                      <a:pt x="1856" y="407"/>
                      <a:pt x="1855" y="404"/>
                      <a:pt x="1854" y="402"/>
                    </a:cubicBezTo>
                    <a:cubicBezTo>
                      <a:pt x="1853" y="400"/>
                      <a:pt x="1852" y="399"/>
                      <a:pt x="1851" y="398"/>
                    </a:cubicBezTo>
                    <a:cubicBezTo>
                      <a:pt x="1849" y="395"/>
                      <a:pt x="1846" y="395"/>
                      <a:pt x="1844" y="396"/>
                    </a:cubicBezTo>
                    <a:cubicBezTo>
                      <a:pt x="1841" y="396"/>
                      <a:pt x="1838" y="399"/>
                      <a:pt x="1835" y="403"/>
                    </a:cubicBezTo>
                    <a:cubicBezTo>
                      <a:pt x="1832" y="406"/>
                      <a:pt x="1829" y="411"/>
                      <a:pt x="1825" y="418"/>
                    </a:cubicBezTo>
                    <a:cubicBezTo>
                      <a:pt x="1822" y="424"/>
                      <a:pt x="1818" y="431"/>
                      <a:pt x="1815" y="439"/>
                    </a:cubicBezTo>
                    <a:cubicBezTo>
                      <a:pt x="1810" y="450"/>
                      <a:pt x="1804" y="462"/>
                      <a:pt x="1799" y="474"/>
                    </a:cubicBezTo>
                    <a:cubicBezTo>
                      <a:pt x="1794" y="486"/>
                      <a:pt x="1789" y="499"/>
                      <a:pt x="1783" y="513"/>
                    </a:cubicBezTo>
                    <a:cubicBezTo>
                      <a:pt x="1778" y="526"/>
                      <a:pt x="1773" y="540"/>
                      <a:pt x="1767" y="554"/>
                    </a:cubicBezTo>
                    <a:cubicBezTo>
                      <a:pt x="1762" y="569"/>
                      <a:pt x="1756" y="583"/>
                      <a:pt x="1751" y="598"/>
                    </a:cubicBezTo>
                    <a:cubicBezTo>
                      <a:pt x="1739" y="628"/>
                      <a:pt x="1728" y="659"/>
                      <a:pt x="1716" y="691"/>
                    </a:cubicBezTo>
                    <a:cubicBezTo>
                      <a:pt x="1705" y="722"/>
                      <a:pt x="1693" y="755"/>
                      <a:pt x="1680" y="788"/>
                    </a:cubicBezTo>
                    <a:cubicBezTo>
                      <a:pt x="1668" y="821"/>
                      <a:pt x="1655" y="855"/>
                      <a:pt x="1641" y="890"/>
                    </a:cubicBezTo>
                    <a:cubicBezTo>
                      <a:pt x="1627" y="924"/>
                      <a:pt x="1613" y="960"/>
                      <a:pt x="1598" y="996"/>
                    </a:cubicBezTo>
                    <a:cubicBezTo>
                      <a:pt x="1590" y="1014"/>
                      <a:pt x="1582" y="1032"/>
                      <a:pt x="1574" y="1050"/>
                    </a:cubicBezTo>
                    <a:cubicBezTo>
                      <a:pt x="1565" y="1069"/>
                      <a:pt x="1557" y="1087"/>
                      <a:pt x="1548" y="1106"/>
                    </a:cubicBezTo>
                    <a:cubicBezTo>
                      <a:pt x="1539" y="1125"/>
                      <a:pt x="1529" y="1144"/>
                      <a:pt x="1519" y="1164"/>
                    </a:cubicBezTo>
                    <a:cubicBezTo>
                      <a:pt x="1509" y="1183"/>
                      <a:pt x="1499" y="1203"/>
                      <a:pt x="1488" y="1222"/>
                    </a:cubicBezTo>
                    <a:cubicBezTo>
                      <a:pt x="1477" y="1242"/>
                      <a:pt x="1465" y="1262"/>
                      <a:pt x="1453" y="1282"/>
                    </a:cubicBezTo>
                    <a:cubicBezTo>
                      <a:pt x="1440" y="1302"/>
                      <a:pt x="1427" y="1323"/>
                      <a:pt x="1413" y="1343"/>
                    </a:cubicBezTo>
                    <a:cubicBezTo>
                      <a:pt x="1398" y="1363"/>
                      <a:pt x="1383" y="1383"/>
                      <a:pt x="1367" y="1402"/>
                    </a:cubicBezTo>
                    <a:cubicBezTo>
                      <a:pt x="1351" y="1422"/>
                      <a:pt x="1333" y="1441"/>
                      <a:pt x="1315" y="1459"/>
                    </a:cubicBezTo>
                    <a:cubicBezTo>
                      <a:pt x="1298" y="1476"/>
                      <a:pt x="1280" y="1492"/>
                      <a:pt x="1261" y="1506"/>
                    </a:cubicBezTo>
                    <a:cubicBezTo>
                      <a:pt x="1243" y="1521"/>
                      <a:pt x="1223" y="1534"/>
                      <a:pt x="1204" y="1546"/>
                    </a:cubicBezTo>
                    <a:cubicBezTo>
                      <a:pt x="1184" y="1557"/>
                      <a:pt x="1164" y="1567"/>
                      <a:pt x="1144" y="1575"/>
                    </a:cubicBezTo>
                    <a:cubicBezTo>
                      <a:pt x="1124" y="1583"/>
                      <a:pt x="1104" y="1589"/>
                      <a:pt x="1084" y="1593"/>
                    </a:cubicBezTo>
                    <a:cubicBezTo>
                      <a:pt x="1083" y="1594"/>
                      <a:pt x="1081" y="1594"/>
                      <a:pt x="1080" y="1594"/>
                    </a:cubicBezTo>
                    <a:cubicBezTo>
                      <a:pt x="1079" y="1594"/>
                      <a:pt x="1078" y="1595"/>
                      <a:pt x="1077" y="1595"/>
                    </a:cubicBezTo>
                    <a:cubicBezTo>
                      <a:pt x="1075" y="1595"/>
                      <a:pt x="1074" y="1595"/>
                      <a:pt x="1073" y="1595"/>
                    </a:cubicBezTo>
                    <a:cubicBezTo>
                      <a:pt x="1072" y="1596"/>
                      <a:pt x="1071" y="1596"/>
                      <a:pt x="1069" y="1596"/>
                    </a:cubicBezTo>
                    <a:cubicBezTo>
                      <a:pt x="1048" y="1600"/>
                      <a:pt x="1027" y="1602"/>
                      <a:pt x="1006" y="1602"/>
                    </a:cubicBezTo>
                    <a:cubicBezTo>
                      <a:pt x="985" y="1602"/>
                      <a:pt x="964" y="1601"/>
                      <a:pt x="943" y="1598"/>
                    </a:cubicBezTo>
                    <a:cubicBezTo>
                      <a:pt x="922" y="1595"/>
                      <a:pt x="902" y="1590"/>
                      <a:pt x="882" y="1585"/>
                    </a:cubicBezTo>
                    <a:cubicBezTo>
                      <a:pt x="861" y="1579"/>
                      <a:pt x="841" y="1572"/>
                      <a:pt x="820" y="1564"/>
                    </a:cubicBezTo>
                    <a:cubicBezTo>
                      <a:pt x="786" y="1550"/>
                      <a:pt x="752" y="1533"/>
                      <a:pt x="718" y="1514"/>
                    </a:cubicBezTo>
                    <a:cubicBezTo>
                      <a:pt x="683" y="1494"/>
                      <a:pt x="648" y="1471"/>
                      <a:pt x="613" y="1446"/>
                    </a:cubicBezTo>
                    <a:cubicBezTo>
                      <a:pt x="577" y="1420"/>
                      <a:pt x="541" y="1392"/>
                      <a:pt x="505" y="1361"/>
                    </a:cubicBezTo>
                    <a:cubicBezTo>
                      <a:pt x="467" y="1330"/>
                      <a:pt x="430" y="1295"/>
                      <a:pt x="391" y="1259"/>
                    </a:cubicBezTo>
                    <a:cubicBezTo>
                      <a:pt x="0" y="1659"/>
                      <a:pt x="0" y="1659"/>
                      <a:pt x="0" y="1659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43" y="492"/>
                      <a:pt x="1143" y="492"/>
                      <a:pt x="1143" y="492"/>
                    </a:cubicBezTo>
                    <a:cubicBezTo>
                      <a:pt x="955" y="684"/>
                      <a:pt x="955" y="684"/>
                      <a:pt x="955" y="684"/>
                    </a:cubicBezTo>
                    <a:cubicBezTo>
                      <a:pt x="969" y="718"/>
                      <a:pt x="984" y="751"/>
                      <a:pt x="998" y="783"/>
                    </a:cubicBezTo>
                    <a:cubicBezTo>
                      <a:pt x="1012" y="813"/>
                      <a:pt x="1026" y="842"/>
                      <a:pt x="1040" y="870"/>
                    </a:cubicBezTo>
                    <a:cubicBezTo>
                      <a:pt x="1054" y="896"/>
                      <a:pt x="1068" y="921"/>
                      <a:pt x="1082" y="944"/>
                    </a:cubicBezTo>
                    <a:cubicBezTo>
                      <a:pt x="1096" y="966"/>
                      <a:pt x="1110" y="987"/>
                      <a:pt x="1123" y="1005"/>
                    </a:cubicBezTo>
                    <a:cubicBezTo>
                      <a:pt x="1132" y="1017"/>
                      <a:pt x="1140" y="1027"/>
                      <a:pt x="1149" y="1036"/>
                    </a:cubicBezTo>
                    <a:cubicBezTo>
                      <a:pt x="1157" y="1046"/>
                      <a:pt x="1165" y="1054"/>
                      <a:pt x="1174" y="1062"/>
                    </a:cubicBezTo>
                    <a:cubicBezTo>
                      <a:pt x="1182" y="1069"/>
                      <a:pt x="1190" y="1076"/>
                      <a:pt x="1198" y="1081"/>
                    </a:cubicBezTo>
                    <a:cubicBezTo>
                      <a:pt x="1206" y="1087"/>
                      <a:pt x="1214" y="1091"/>
                      <a:pt x="1221" y="1095"/>
                    </a:cubicBezTo>
                    <a:cubicBezTo>
                      <a:pt x="1224" y="1096"/>
                      <a:pt x="1227" y="1097"/>
                      <a:pt x="1230" y="1098"/>
                    </a:cubicBezTo>
                    <a:cubicBezTo>
                      <a:pt x="1233" y="1099"/>
                      <a:pt x="1235" y="1100"/>
                      <a:pt x="1238" y="1101"/>
                    </a:cubicBezTo>
                    <a:cubicBezTo>
                      <a:pt x="1241" y="1102"/>
                      <a:pt x="1244" y="1102"/>
                      <a:pt x="1246" y="1103"/>
                    </a:cubicBezTo>
                    <a:cubicBezTo>
                      <a:pt x="1249" y="1103"/>
                      <a:pt x="1252" y="1104"/>
                      <a:pt x="1254" y="1104"/>
                    </a:cubicBezTo>
                    <a:cubicBezTo>
                      <a:pt x="1259" y="1105"/>
                      <a:pt x="1263" y="1105"/>
                      <a:pt x="1268" y="1104"/>
                    </a:cubicBezTo>
                    <a:cubicBezTo>
                      <a:pt x="1272" y="1104"/>
                      <a:pt x="1277" y="1104"/>
                      <a:pt x="1281" y="1103"/>
                    </a:cubicBezTo>
                    <a:cubicBezTo>
                      <a:pt x="1286" y="1102"/>
                      <a:pt x="1290" y="1101"/>
                      <a:pt x="1295" y="1099"/>
                    </a:cubicBezTo>
                    <a:cubicBezTo>
                      <a:pt x="1299" y="1097"/>
                      <a:pt x="1304" y="1095"/>
                      <a:pt x="1308" y="1093"/>
                    </a:cubicBezTo>
                    <a:cubicBezTo>
                      <a:pt x="1323" y="1086"/>
                      <a:pt x="1339" y="1074"/>
                      <a:pt x="1356" y="1058"/>
                    </a:cubicBezTo>
                    <a:cubicBezTo>
                      <a:pt x="1372" y="1041"/>
                      <a:pt x="1389" y="1021"/>
                      <a:pt x="1407" y="998"/>
                    </a:cubicBezTo>
                    <a:cubicBezTo>
                      <a:pt x="1424" y="976"/>
                      <a:pt x="1442" y="950"/>
                      <a:pt x="1459" y="923"/>
                    </a:cubicBezTo>
                    <a:cubicBezTo>
                      <a:pt x="1476" y="896"/>
                      <a:pt x="1493" y="867"/>
                      <a:pt x="1509" y="837"/>
                    </a:cubicBezTo>
                    <a:cubicBezTo>
                      <a:pt x="1525" y="807"/>
                      <a:pt x="1541" y="777"/>
                      <a:pt x="1557" y="746"/>
                    </a:cubicBezTo>
                    <a:cubicBezTo>
                      <a:pt x="1572" y="715"/>
                      <a:pt x="1587" y="684"/>
                      <a:pt x="1602" y="653"/>
                    </a:cubicBezTo>
                    <a:cubicBezTo>
                      <a:pt x="1617" y="622"/>
                      <a:pt x="1632" y="591"/>
                      <a:pt x="1646" y="560"/>
                    </a:cubicBezTo>
                    <a:cubicBezTo>
                      <a:pt x="1661" y="529"/>
                      <a:pt x="1675" y="499"/>
                      <a:pt x="1690" y="468"/>
                    </a:cubicBezTo>
                    <a:cubicBezTo>
                      <a:pt x="1697" y="453"/>
                      <a:pt x="1704" y="438"/>
                      <a:pt x="1711" y="423"/>
                    </a:cubicBezTo>
                    <a:cubicBezTo>
                      <a:pt x="1719" y="408"/>
                      <a:pt x="1726" y="394"/>
                      <a:pt x="1733" y="379"/>
                    </a:cubicBezTo>
                    <a:cubicBezTo>
                      <a:pt x="1741" y="364"/>
                      <a:pt x="1748" y="350"/>
                      <a:pt x="1756" y="336"/>
                    </a:cubicBezTo>
                    <a:cubicBezTo>
                      <a:pt x="1764" y="322"/>
                      <a:pt x="1771" y="308"/>
                      <a:pt x="1780" y="295"/>
                    </a:cubicBezTo>
                    <a:cubicBezTo>
                      <a:pt x="1784" y="288"/>
                      <a:pt x="1788" y="282"/>
                      <a:pt x="1792" y="275"/>
                    </a:cubicBezTo>
                    <a:cubicBezTo>
                      <a:pt x="1796" y="269"/>
                      <a:pt x="1801" y="263"/>
                      <a:pt x="1805" y="257"/>
                    </a:cubicBezTo>
                    <a:cubicBezTo>
                      <a:pt x="1810" y="251"/>
                      <a:pt x="1815" y="245"/>
                      <a:pt x="1820" y="240"/>
                    </a:cubicBezTo>
                    <a:cubicBezTo>
                      <a:pt x="1825" y="235"/>
                      <a:pt x="1830" y="230"/>
                      <a:pt x="1836" y="226"/>
                    </a:cubicBezTo>
                    <a:cubicBezTo>
                      <a:pt x="1838" y="224"/>
                      <a:pt x="1841" y="223"/>
                      <a:pt x="1844" y="221"/>
                    </a:cubicBezTo>
                    <a:cubicBezTo>
                      <a:pt x="1847" y="220"/>
                      <a:pt x="1850" y="219"/>
                      <a:pt x="1853" y="219"/>
                    </a:cubicBezTo>
                    <a:cubicBezTo>
                      <a:pt x="1855" y="218"/>
                      <a:pt x="1858" y="218"/>
                      <a:pt x="1861" y="218"/>
                    </a:cubicBezTo>
                    <a:cubicBezTo>
                      <a:pt x="1864" y="218"/>
                      <a:pt x="1867" y="219"/>
                      <a:pt x="1870" y="220"/>
                    </a:cubicBezTo>
                    <a:cubicBezTo>
                      <a:pt x="1871" y="221"/>
                      <a:pt x="1872" y="222"/>
                      <a:pt x="1873" y="222"/>
                    </a:cubicBezTo>
                    <a:cubicBezTo>
                      <a:pt x="1874" y="223"/>
                      <a:pt x="1876" y="224"/>
                      <a:pt x="1877" y="225"/>
                    </a:cubicBezTo>
                    <a:cubicBezTo>
                      <a:pt x="1878" y="226"/>
                      <a:pt x="1879" y="227"/>
                      <a:pt x="1880" y="228"/>
                    </a:cubicBezTo>
                    <a:cubicBezTo>
                      <a:pt x="1881" y="229"/>
                      <a:pt x="1882" y="230"/>
                      <a:pt x="1883" y="23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22" name="Téglalap 21">
              <a:extLst>
                <a:ext uri="{FF2B5EF4-FFF2-40B4-BE49-F238E27FC236}">
                  <a16:creationId xmlns:a16="http://schemas.microsoft.com/office/drawing/2014/main" id="{C1302901-1256-4F28-95FB-FEE9E68CC1B0}"/>
                </a:ext>
              </a:extLst>
            </p:cNvPr>
            <p:cNvSpPr/>
            <p:nvPr/>
          </p:nvSpPr>
          <p:spPr>
            <a:xfrm>
              <a:off x="0" y="265471"/>
              <a:ext cx="11021961" cy="582384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9" name="Cím 38"/>
          <p:cNvSpPr>
            <a:spLocks noGrp="1"/>
          </p:cNvSpPr>
          <p:nvPr>
            <p:ph type="title"/>
          </p:nvPr>
        </p:nvSpPr>
        <p:spPr>
          <a:xfrm>
            <a:off x="503238" y="751731"/>
            <a:ext cx="6871550" cy="484748"/>
          </a:xfrm>
        </p:spPr>
        <p:txBody>
          <a:bodyPr/>
          <a:lstStyle/>
          <a:p>
            <a:r>
              <a:rPr lang="hu-HU" dirty="0"/>
              <a:t>A GOODWILL SZÁMOKBAN</a:t>
            </a:r>
            <a:r>
              <a:rPr lang="hu-HU" sz="2800" baseline="30000" dirty="0"/>
              <a:t>*</a:t>
            </a:r>
            <a:endParaRPr lang="hu-HU" baseline="30000" dirty="0"/>
          </a:p>
        </p:txBody>
      </p:sp>
      <p:sp>
        <p:nvSpPr>
          <p:cNvPr id="34" name="Rectangle 32"/>
          <p:cNvSpPr/>
          <p:nvPr/>
        </p:nvSpPr>
        <p:spPr>
          <a:xfrm>
            <a:off x="521042" y="1786383"/>
            <a:ext cx="443253" cy="443254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 sz="1500" dirty="0">
              <a:latin typeface="Verdana" panose="020B0604030504040204" pitchFamily="34" charset="0"/>
            </a:endParaRPr>
          </a:p>
        </p:txBody>
      </p:sp>
      <p:sp>
        <p:nvSpPr>
          <p:cNvPr id="2" name="TextBox 45">
            <a:extLst>
              <a:ext uri="{FF2B5EF4-FFF2-40B4-BE49-F238E27FC236}">
                <a16:creationId xmlns:a16="http://schemas.microsoft.com/office/drawing/2014/main" id="{BB9A9867-48B5-3BF5-351D-F60222BD0FC7}"/>
              </a:ext>
            </a:extLst>
          </p:cNvPr>
          <p:cNvSpPr txBox="1"/>
          <p:nvPr/>
        </p:nvSpPr>
        <p:spPr>
          <a:xfrm>
            <a:off x="1094504" y="1786383"/>
            <a:ext cx="4178832" cy="34035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</a:rPr>
              <a:t>13,85 Mrd Ft árbevétel</a:t>
            </a:r>
            <a:endParaRPr lang="th-TH" sz="20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7025CA7-B144-BA20-1E31-49A9AF075CF1}"/>
              </a:ext>
            </a:extLst>
          </p:cNvPr>
          <p:cNvSpPr txBox="1"/>
          <p:nvPr/>
        </p:nvSpPr>
        <p:spPr>
          <a:xfrm>
            <a:off x="174444" y="6174231"/>
            <a:ext cx="87653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i="1" dirty="0">
                <a:latin typeface="Verdana" panose="020B0604030504040204" pitchFamily="34" charset="0"/>
                <a:ea typeface="Verdana" panose="020B0604030504040204" pitchFamily="34" charset="0"/>
              </a:rPr>
              <a:t>*2022 várható, nem auditált konszolidált előzetes adatok, EBITDA=üzemi </a:t>
            </a:r>
            <a:r>
              <a:rPr lang="hu-HU" sz="1050" i="1" dirty="0" err="1">
                <a:latin typeface="Verdana" panose="020B0604030504040204" pitchFamily="34" charset="0"/>
                <a:ea typeface="Verdana" panose="020B0604030504040204" pitchFamily="34" charset="0"/>
              </a:rPr>
              <a:t>eredmény+ÉCS</a:t>
            </a:r>
            <a:endParaRPr lang="hu-HU" sz="105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684926D-B4D4-1AD3-2413-C8549DDAB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940831"/>
              </p:ext>
            </p:extLst>
          </p:nvPr>
        </p:nvGraphicFramePr>
        <p:xfrm>
          <a:off x="505677" y="2572522"/>
          <a:ext cx="4785126" cy="298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AEA804-5B6D-D3C2-0B7C-D10243A740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275984"/>
              </p:ext>
            </p:extLst>
          </p:nvPr>
        </p:nvGraphicFramePr>
        <p:xfrm>
          <a:off x="6279748" y="2572522"/>
          <a:ext cx="4785126" cy="298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37">
            <a:extLst>
              <a:ext uri="{FF2B5EF4-FFF2-40B4-BE49-F238E27FC236}">
                <a16:creationId xmlns:a16="http://schemas.microsoft.com/office/drawing/2014/main" id="{EBA2EF5E-0309-49FE-85F8-FC4C69B42EA3}"/>
              </a:ext>
            </a:extLst>
          </p:cNvPr>
          <p:cNvSpPr/>
          <p:nvPr/>
        </p:nvSpPr>
        <p:spPr>
          <a:xfrm>
            <a:off x="6279748" y="1786383"/>
            <a:ext cx="443253" cy="443254"/>
          </a:xfrm>
          <a:prstGeom prst="rect">
            <a:avLst/>
          </a:prstGeom>
          <a:solidFill>
            <a:srgbClr val="C9D2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 sz="1500" dirty="0">
              <a:latin typeface="Verdana" panose="020B0604030504040204" pitchFamily="34" charset="0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938F1DD8-44E3-48DB-B8AE-939D97FA67B0}"/>
              </a:ext>
            </a:extLst>
          </p:cNvPr>
          <p:cNvSpPr txBox="1"/>
          <p:nvPr/>
        </p:nvSpPr>
        <p:spPr>
          <a:xfrm>
            <a:off x="6871014" y="1837834"/>
            <a:ext cx="3894746" cy="34035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</a:rPr>
              <a:t>1,82 Mrd Ft EBITDA</a:t>
            </a:r>
            <a:endParaRPr lang="th-TH" sz="20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8C35AFBD-FDB0-4E1F-B6F9-F666E98607E0}"/>
              </a:ext>
            </a:extLst>
          </p:cNvPr>
          <p:cNvSpPr txBox="1"/>
          <p:nvPr/>
        </p:nvSpPr>
        <p:spPr>
          <a:xfrm>
            <a:off x="4049277" y="5657769"/>
            <a:ext cx="3421933" cy="38514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hu-HU"/>
            </a:defPPr>
            <a:lvl1pPr>
              <a:defRPr sz="20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hu-HU" sz="1800" dirty="0"/>
              <a:t>13,1% EBITDA ARÁNY </a:t>
            </a:r>
            <a:endParaRPr lang="th-TH" sz="1800" dirty="0"/>
          </a:p>
        </p:txBody>
      </p:sp>
    </p:spTree>
    <p:extLst>
      <p:ext uri="{BB962C8B-B14F-4D97-AF65-F5344CB8AC3E}">
        <p14:creationId xmlns:p14="http://schemas.microsoft.com/office/powerpoint/2010/main" val="410454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BF6C42B3-6508-4DF0-BD9A-B67F1DAFE94A}"/>
              </a:ext>
            </a:extLst>
          </p:cNvPr>
          <p:cNvGrpSpPr/>
          <p:nvPr/>
        </p:nvGrpSpPr>
        <p:grpSpPr>
          <a:xfrm>
            <a:off x="235973" y="265471"/>
            <a:ext cx="11021961" cy="5823848"/>
            <a:chOff x="0" y="265471"/>
            <a:chExt cx="11021961" cy="5823848"/>
          </a:xfrm>
        </p:grpSpPr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73BAFABC-10BE-4A7E-8E20-231A474401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847492" flipH="1">
              <a:off x="1072660" y="1098297"/>
              <a:ext cx="8854507" cy="4923470"/>
              <a:chOff x="1931" y="1397"/>
              <a:chExt cx="2494" cy="1966"/>
            </a:xfrm>
            <a:solidFill>
              <a:schemeClr val="accent2"/>
            </a:solidFill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64DDAC99-8407-4FC4-9737-E4AEA876B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1650"/>
                <a:ext cx="944" cy="1059"/>
              </a:xfrm>
              <a:custGeom>
                <a:avLst/>
                <a:gdLst>
                  <a:gd name="T0" fmla="*/ 654 w 799"/>
                  <a:gd name="T1" fmla="*/ 0 h 897"/>
                  <a:gd name="T2" fmla="*/ 650 w 799"/>
                  <a:gd name="T3" fmla="*/ 0 h 897"/>
                  <a:gd name="T4" fmla="*/ 647 w 799"/>
                  <a:gd name="T5" fmla="*/ 0 h 897"/>
                  <a:gd name="T6" fmla="*/ 640 w 799"/>
                  <a:gd name="T7" fmla="*/ 2 h 897"/>
                  <a:gd name="T8" fmla="*/ 633 w 799"/>
                  <a:gd name="T9" fmla="*/ 5 h 897"/>
                  <a:gd name="T10" fmla="*/ 627 w 799"/>
                  <a:gd name="T11" fmla="*/ 8 h 897"/>
                  <a:gd name="T12" fmla="*/ 610 w 799"/>
                  <a:gd name="T13" fmla="*/ 21 h 897"/>
                  <a:gd name="T14" fmla="*/ 594 w 799"/>
                  <a:gd name="T15" fmla="*/ 37 h 897"/>
                  <a:gd name="T16" fmla="*/ 580 w 799"/>
                  <a:gd name="T17" fmla="*/ 55 h 897"/>
                  <a:gd name="T18" fmla="*/ 567 w 799"/>
                  <a:gd name="T19" fmla="*/ 74 h 897"/>
                  <a:gd name="T20" fmla="*/ 542 w 799"/>
                  <a:gd name="T21" fmla="*/ 113 h 897"/>
                  <a:gd name="T22" fmla="*/ 519 w 799"/>
                  <a:gd name="T23" fmla="*/ 154 h 897"/>
                  <a:gd name="T24" fmla="*/ 496 w 799"/>
                  <a:gd name="T25" fmla="*/ 197 h 897"/>
                  <a:gd name="T26" fmla="*/ 473 w 799"/>
                  <a:gd name="T27" fmla="*/ 240 h 897"/>
                  <a:gd name="T28" fmla="*/ 429 w 799"/>
                  <a:gd name="T29" fmla="*/ 328 h 897"/>
                  <a:gd name="T30" fmla="*/ 383 w 799"/>
                  <a:gd name="T31" fmla="*/ 417 h 897"/>
                  <a:gd name="T32" fmla="*/ 336 w 799"/>
                  <a:gd name="T33" fmla="*/ 505 h 897"/>
                  <a:gd name="T34" fmla="*/ 287 w 799"/>
                  <a:gd name="T35" fmla="*/ 592 h 897"/>
                  <a:gd name="T36" fmla="*/ 235 w 799"/>
                  <a:gd name="T37" fmla="*/ 673 h 897"/>
                  <a:gd name="T38" fmla="*/ 181 w 799"/>
                  <a:gd name="T39" fmla="*/ 744 h 897"/>
                  <a:gd name="T40" fmla="*/ 128 w 799"/>
                  <a:gd name="T41" fmla="*/ 800 h 897"/>
                  <a:gd name="T42" fmla="*/ 78 w 799"/>
                  <a:gd name="T43" fmla="*/ 832 h 897"/>
                  <a:gd name="T44" fmla="*/ 63 w 799"/>
                  <a:gd name="T45" fmla="*/ 837 h 897"/>
                  <a:gd name="T46" fmla="*/ 49 w 799"/>
                  <a:gd name="T47" fmla="*/ 841 h 897"/>
                  <a:gd name="T48" fmla="*/ 35 w 799"/>
                  <a:gd name="T49" fmla="*/ 842 h 897"/>
                  <a:gd name="T50" fmla="*/ 20 w 799"/>
                  <a:gd name="T51" fmla="*/ 841 h 897"/>
                  <a:gd name="T52" fmla="*/ 15 w 799"/>
                  <a:gd name="T53" fmla="*/ 840 h 897"/>
                  <a:gd name="T54" fmla="*/ 10 w 799"/>
                  <a:gd name="T55" fmla="*/ 839 h 897"/>
                  <a:gd name="T56" fmla="*/ 5 w 799"/>
                  <a:gd name="T57" fmla="*/ 838 h 897"/>
                  <a:gd name="T58" fmla="*/ 0 w 799"/>
                  <a:gd name="T59" fmla="*/ 836 h 897"/>
                  <a:gd name="T60" fmla="*/ 174 w 799"/>
                  <a:gd name="T61" fmla="*/ 892 h 897"/>
                  <a:gd name="T62" fmla="*/ 179 w 799"/>
                  <a:gd name="T63" fmla="*/ 893 h 897"/>
                  <a:gd name="T64" fmla="*/ 184 w 799"/>
                  <a:gd name="T65" fmla="*/ 895 h 897"/>
                  <a:gd name="T66" fmla="*/ 189 w 799"/>
                  <a:gd name="T67" fmla="*/ 895 h 897"/>
                  <a:gd name="T68" fmla="*/ 193 w 799"/>
                  <a:gd name="T69" fmla="*/ 896 h 897"/>
                  <a:gd name="T70" fmla="*/ 207 w 799"/>
                  <a:gd name="T71" fmla="*/ 896 h 897"/>
                  <a:gd name="T72" fmla="*/ 220 w 799"/>
                  <a:gd name="T73" fmla="*/ 895 h 897"/>
                  <a:gd name="T74" fmla="*/ 234 w 799"/>
                  <a:gd name="T75" fmla="*/ 891 h 897"/>
                  <a:gd name="T76" fmla="*/ 247 w 799"/>
                  <a:gd name="T77" fmla="*/ 885 h 897"/>
                  <a:gd name="T78" fmla="*/ 295 w 799"/>
                  <a:gd name="T79" fmla="*/ 850 h 897"/>
                  <a:gd name="T80" fmla="*/ 346 w 799"/>
                  <a:gd name="T81" fmla="*/ 790 h 897"/>
                  <a:gd name="T82" fmla="*/ 398 w 799"/>
                  <a:gd name="T83" fmla="*/ 715 h 897"/>
                  <a:gd name="T84" fmla="*/ 448 w 799"/>
                  <a:gd name="T85" fmla="*/ 629 h 897"/>
                  <a:gd name="T86" fmla="*/ 496 w 799"/>
                  <a:gd name="T87" fmla="*/ 538 h 897"/>
                  <a:gd name="T88" fmla="*/ 541 w 799"/>
                  <a:gd name="T89" fmla="*/ 445 h 897"/>
                  <a:gd name="T90" fmla="*/ 585 w 799"/>
                  <a:gd name="T91" fmla="*/ 352 h 897"/>
                  <a:gd name="T92" fmla="*/ 629 w 799"/>
                  <a:gd name="T93" fmla="*/ 260 h 897"/>
                  <a:gd name="T94" fmla="*/ 650 w 799"/>
                  <a:gd name="T95" fmla="*/ 215 h 897"/>
                  <a:gd name="T96" fmla="*/ 672 w 799"/>
                  <a:gd name="T97" fmla="*/ 171 h 897"/>
                  <a:gd name="T98" fmla="*/ 695 w 799"/>
                  <a:gd name="T99" fmla="*/ 128 h 897"/>
                  <a:gd name="T100" fmla="*/ 719 w 799"/>
                  <a:gd name="T101" fmla="*/ 87 h 897"/>
                  <a:gd name="T102" fmla="*/ 731 w 799"/>
                  <a:gd name="T103" fmla="*/ 67 h 897"/>
                  <a:gd name="T104" fmla="*/ 744 w 799"/>
                  <a:gd name="T105" fmla="*/ 49 h 897"/>
                  <a:gd name="T106" fmla="*/ 759 w 799"/>
                  <a:gd name="T107" fmla="*/ 32 h 897"/>
                  <a:gd name="T108" fmla="*/ 775 w 799"/>
                  <a:gd name="T109" fmla="*/ 18 h 897"/>
                  <a:gd name="T110" fmla="*/ 781 w 799"/>
                  <a:gd name="T111" fmla="*/ 15 h 897"/>
                  <a:gd name="T112" fmla="*/ 787 w 799"/>
                  <a:gd name="T113" fmla="*/ 12 h 897"/>
                  <a:gd name="T114" fmla="*/ 793 w 799"/>
                  <a:gd name="T115" fmla="*/ 10 h 897"/>
                  <a:gd name="T116" fmla="*/ 799 w 799"/>
                  <a:gd name="T117" fmla="*/ 10 h 897"/>
                  <a:gd name="T118" fmla="*/ 654 w 799"/>
                  <a:gd name="T119" fmla="*/ 0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99" h="897">
                    <a:moveTo>
                      <a:pt x="654" y="0"/>
                    </a:moveTo>
                    <a:cubicBezTo>
                      <a:pt x="653" y="0"/>
                      <a:pt x="651" y="0"/>
                      <a:pt x="650" y="0"/>
                    </a:cubicBezTo>
                    <a:cubicBezTo>
                      <a:pt x="649" y="0"/>
                      <a:pt x="648" y="0"/>
                      <a:pt x="647" y="0"/>
                    </a:cubicBezTo>
                    <a:cubicBezTo>
                      <a:pt x="645" y="1"/>
                      <a:pt x="642" y="1"/>
                      <a:pt x="640" y="2"/>
                    </a:cubicBezTo>
                    <a:cubicBezTo>
                      <a:pt x="638" y="3"/>
                      <a:pt x="635" y="4"/>
                      <a:pt x="633" y="5"/>
                    </a:cubicBezTo>
                    <a:cubicBezTo>
                      <a:pt x="631" y="6"/>
                      <a:pt x="629" y="7"/>
                      <a:pt x="627" y="8"/>
                    </a:cubicBezTo>
                    <a:cubicBezTo>
                      <a:pt x="621" y="12"/>
                      <a:pt x="615" y="16"/>
                      <a:pt x="610" y="21"/>
                    </a:cubicBezTo>
                    <a:cubicBezTo>
                      <a:pt x="604" y="26"/>
                      <a:pt x="599" y="31"/>
                      <a:pt x="594" y="37"/>
                    </a:cubicBezTo>
                    <a:cubicBezTo>
                      <a:pt x="590" y="43"/>
                      <a:pt x="585" y="49"/>
                      <a:pt x="580" y="55"/>
                    </a:cubicBezTo>
                    <a:cubicBezTo>
                      <a:pt x="576" y="61"/>
                      <a:pt x="571" y="67"/>
                      <a:pt x="567" y="74"/>
                    </a:cubicBezTo>
                    <a:cubicBezTo>
                      <a:pt x="559" y="87"/>
                      <a:pt x="550" y="100"/>
                      <a:pt x="542" y="113"/>
                    </a:cubicBezTo>
                    <a:cubicBezTo>
                      <a:pt x="534" y="127"/>
                      <a:pt x="526" y="140"/>
                      <a:pt x="519" y="154"/>
                    </a:cubicBezTo>
                    <a:cubicBezTo>
                      <a:pt x="511" y="168"/>
                      <a:pt x="503" y="183"/>
                      <a:pt x="496" y="197"/>
                    </a:cubicBezTo>
                    <a:cubicBezTo>
                      <a:pt x="488" y="211"/>
                      <a:pt x="481" y="226"/>
                      <a:pt x="473" y="240"/>
                    </a:cubicBezTo>
                    <a:cubicBezTo>
                      <a:pt x="459" y="269"/>
                      <a:pt x="444" y="298"/>
                      <a:pt x="429" y="328"/>
                    </a:cubicBezTo>
                    <a:cubicBezTo>
                      <a:pt x="414" y="358"/>
                      <a:pt x="398" y="387"/>
                      <a:pt x="383" y="417"/>
                    </a:cubicBezTo>
                    <a:cubicBezTo>
                      <a:pt x="368" y="447"/>
                      <a:pt x="352" y="476"/>
                      <a:pt x="336" y="505"/>
                    </a:cubicBezTo>
                    <a:cubicBezTo>
                      <a:pt x="320" y="535"/>
                      <a:pt x="304" y="564"/>
                      <a:pt x="287" y="592"/>
                    </a:cubicBezTo>
                    <a:cubicBezTo>
                      <a:pt x="270" y="620"/>
                      <a:pt x="253" y="647"/>
                      <a:pt x="235" y="673"/>
                    </a:cubicBezTo>
                    <a:cubicBezTo>
                      <a:pt x="217" y="699"/>
                      <a:pt x="199" y="723"/>
                      <a:pt x="181" y="744"/>
                    </a:cubicBezTo>
                    <a:cubicBezTo>
                      <a:pt x="163" y="766"/>
                      <a:pt x="145" y="785"/>
                      <a:pt x="128" y="800"/>
                    </a:cubicBezTo>
                    <a:cubicBezTo>
                      <a:pt x="110" y="815"/>
                      <a:pt x="93" y="826"/>
                      <a:pt x="78" y="832"/>
                    </a:cubicBezTo>
                    <a:cubicBezTo>
                      <a:pt x="73" y="834"/>
                      <a:pt x="68" y="836"/>
                      <a:pt x="63" y="837"/>
                    </a:cubicBezTo>
                    <a:cubicBezTo>
                      <a:pt x="58" y="839"/>
                      <a:pt x="53" y="840"/>
                      <a:pt x="49" y="841"/>
                    </a:cubicBezTo>
                    <a:cubicBezTo>
                      <a:pt x="44" y="841"/>
                      <a:pt x="39" y="842"/>
                      <a:pt x="35" y="842"/>
                    </a:cubicBezTo>
                    <a:cubicBezTo>
                      <a:pt x="30" y="842"/>
                      <a:pt x="25" y="842"/>
                      <a:pt x="20" y="841"/>
                    </a:cubicBezTo>
                    <a:cubicBezTo>
                      <a:pt x="19" y="841"/>
                      <a:pt x="17" y="840"/>
                      <a:pt x="15" y="840"/>
                    </a:cubicBezTo>
                    <a:cubicBezTo>
                      <a:pt x="13" y="840"/>
                      <a:pt x="12" y="840"/>
                      <a:pt x="10" y="839"/>
                    </a:cubicBezTo>
                    <a:cubicBezTo>
                      <a:pt x="8" y="839"/>
                      <a:pt x="7" y="838"/>
                      <a:pt x="5" y="838"/>
                    </a:cubicBezTo>
                    <a:cubicBezTo>
                      <a:pt x="3" y="837"/>
                      <a:pt x="1" y="837"/>
                      <a:pt x="0" y="836"/>
                    </a:cubicBezTo>
                    <a:cubicBezTo>
                      <a:pt x="58" y="855"/>
                      <a:pt x="116" y="873"/>
                      <a:pt x="174" y="892"/>
                    </a:cubicBezTo>
                    <a:cubicBezTo>
                      <a:pt x="176" y="892"/>
                      <a:pt x="177" y="893"/>
                      <a:pt x="179" y="893"/>
                    </a:cubicBezTo>
                    <a:cubicBezTo>
                      <a:pt x="181" y="894"/>
                      <a:pt x="182" y="894"/>
                      <a:pt x="184" y="895"/>
                    </a:cubicBezTo>
                    <a:cubicBezTo>
                      <a:pt x="185" y="895"/>
                      <a:pt x="187" y="895"/>
                      <a:pt x="189" y="895"/>
                    </a:cubicBezTo>
                    <a:cubicBezTo>
                      <a:pt x="190" y="896"/>
                      <a:pt x="192" y="896"/>
                      <a:pt x="193" y="896"/>
                    </a:cubicBezTo>
                    <a:cubicBezTo>
                      <a:pt x="198" y="897"/>
                      <a:pt x="202" y="897"/>
                      <a:pt x="207" y="896"/>
                    </a:cubicBezTo>
                    <a:cubicBezTo>
                      <a:pt x="211" y="896"/>
                      <a:pt x="216" y="896"/>
                      <a:pt x="220" y="895"/>
                    </a:cubicBezTo>
                    <a:cubicBezTo>
                      <a:pt x="225" y="894"/>
                      <a:pt x="229" y="893"/>
                      <a:pt x="234" y="891"/>
                    </a:cubicBezTo>
                    <a:cubicBezTo>
                      <a:pt x="238" y="889"/>
                      <a:pt x="243" y="887"/>
                      <a:pt x="247" y="885"/>
                    </a:cubicBezTo>
                    <a:cubicBezTo>
                      <a:pt x="262" y="878"/>
                      <a:pt x="278" y="866"/>
                      <a:pt x="295" y="850"/>
                    </a:cubicBezTo>
                    <a:cubicBezTo>
                      <a:pt x="311" y="833"/>
                      <a:pt x="328" y="813"/>
                      <a:pt x="346" y="790"/>
                    </a:cubicBezTo>
                    <a:cubicBezTo>
                      <a:pt x="363" y="768"/>
                      <a:pt x="381" y="742"/>
                      <a:pt x="398" y="715"/>
                    </a:cubicBezTo>
                    <a:cubicBezTo>
                      <a:pt x="415" y="688"/>
                      <a:pt x="432" y="659"/>
                      <a:pt x="448" y="629"/>
                    </a:cubicBezTo>
                    <a:cubicBezTo>
                      <a:pt x="464" y="599"/>
                      <a:pt x="480" y="569"/>
                      <a:pt x="496" y="538"/>
                    </a:cubicBezTo>
                    <a:cubicBezTo>
                      <a:pt x="511" y="507"/>
                      <a:pt x="526" y="476"/>
                      <a:pt x="541" y="445"/>
                    </a:cubicBezTo>
                    <a:cubicBezTo>
                      <a:pt x="556" y="414"/>
                      <a:pt x="571" y="383"/>
                      <a:pt x="585" y="352"/>
                    </a:cubicBezTo>
                    <a:cubicBezTo>
                      <a:pt x="600" y="321"/>
                      <a:pt x="614" y="291"/>
                      <a:pt x="629" y="260"/>
                    </a:cubicBezTo>
                    <a:cubicBezTo>
                      <a:pt x="636" y="245"/>
                      <a:pt x="643" y="230"/>
                      <a:pt x="650" y="215"/>
                    </a:cubicBezTo>
                    <a:cubicBezTo>
                      <a:pt x="658" y="200"/>
                      <a:pt x="665" y="186"/>
                      <a:pt x="672" y="171"/>
                    </a:cubicBezTo>
                    <a:cubicBezTo>
                      <a:pt x="680" y="156"/>
                      <a:pt x="687" y="142"/>
                      <a:pt x="695" y="128"/>
                    </a:cubicBezTo>
                    <a:cubicBezTo>
                      <a:pt x="703" y="114"/>
                      <a:pt x="710" y="100"/>
                      <a:pt x="719" y="87"/>
                    </a:cubicBezTo>
                    <a:cubicBezTo>
                      <a:pt x="723" y="80"/>
                      <a:pt x="727" y="74"/>
                      <a:pt x="731" y="67"/>
                    </a:cubicBezTo>
                    <a:cubicBezTo>
                      <a:pt x="735" y="61"/>
                      <a:pt x="740" y="55"/>
                      <a:pt x="744" y="49"/>
                    </a:cubicBezTo>
                    <a:cubicBezTo>
                      <a:pt x="749" y="43"/>
                      <a:pt x="754" y="37"/>
                      <a:pt x="759" y="32"/>
                    </a:cubicBezTo>
                    <a:cubicBezTo>
                      <a:pt x="764" y="27"/>
                      <a:pt x="769" y="22"/>
                      <a:pt x="775" y="18"/>
                    </a:cubicBezTo>
                    <a:cubicBezTo>
                      <a:pt x="777" y="17"/>
                      <a:pt x="779" y="16"/>
                      <a:pt x="781" y="15"/>
                    </a:cubicBezTo>
                    <a:cubicBezTo>
                      <a:pt x="783" y="14"/>
                      <a:pt x="785" y="13"/>
                      <a:pt x="787" y="12"/>
                    </a:cubicBezTo>
                    <a:cubicBezTo>
                      <a:pt x="789" y="11"/>
                      <a:pt x="791" y="11"/>
                      <a:pt x="793" y="10"/>
                    </a:cubicBezTo>
                    <a:cubicBezTo>
                      <a:pt x="795" y="10"/>
                      <a:pt x="797" y="10"/>
                      <a:pt x="799" y="10"/>
                    </a:cubicBezTo>
                    <a:cubicBezTo>
                      <a:pt x="751" y="7"/>
                      <a:pt x="702" y="3"/>
                      <a:pt x="65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1EB9EAEB-B5A4-4362-9F6F-4ADBDA826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2778"/>
                <a:ext cx="675" cy="440"/>
              </a:xfrm>
              <a:custGeom>
                <a:avLst/>
                <a:gdLst>
                  <a:gd name="T0" fmla="*/ 571 w 571"/>
                  <a:gd name="T1" fmla="*/ 372 h 372"/>
                  <a:gd name="T2" fmla="*/ 483 w 571"/>
                  <a:gd name="T3" fmla="*/ 322 h 372"/>
                  <a:gd name="T4" fmla="*/ 393 w 571"/>
                  <a:gd name="T5" fmla="*/ 259 h 372"/>
                  <a:gd name="T6" fmla="*/ 300 w 571"/>
                  <a:gd name="T7" fmla="*/ 183 h 372"/>
                  <a:gd name="T8" fmla="*/ 202 w 571"/>
                  <a:gd name="T9" fmla="*/ 95 h 372"/>
                  <a:gd name="T10" fmla="*/ 0 w 571"/>
                  <a:gd name="T11" fmla="*/ 0 h 372"/>
                  <a:gd name="T12" fmla="*/ 100 w 571"/>
                  <a:gd name="T13" fmla="*/ 87 h 372"/>
                  <a:gd name="T14" fmla="*/ 197 w 571"/>
                  <a:gd name="T15" fmla="*/ 162 h 372"/>
                  <a:gd name="T16" fmla="*/ 290 w 571"/>
                  <a:gd name="T17" fmla="*/ 225 h 372"/>
                  <a:gd name="T18" fmla="*/ 372 w 571"/>
                  <a:gd name="T19" fmla="*/ 272 h 372"/>
                  <a:gd name="T20" fmla="*/ 383 w 571"/>
                  <a:gd name="T21" fmla="*/ 277 h 372"/>
                  <a:gd name="T22" fmla="*/ 571 w 571"/>
                  <a:gd name="T2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1" h="372">
                    <a:moveTo>
                      <a:pt x="571" y="372"/>
                    </a:moveTo>
                    <a:cubicBezTo>
                      <a:pt x="542" y="357"/>
                      <a:pt x="512" y="341"/>
                      <a:pt x="483" y="322"/>
                    </a:cubicBezTo>
                    <a:cubicBezTo>
                      <a:pt x="453" y="303"/>
                      <a:pt x="423" y="282"/>
                      <a:pt x="393" y="259"/>
                    </a:cubicBezTo>
                    <a:cubicBezTo>
                      <a:pt x="362" y="236"/>
                      <a:pt x="331" y="210"/>
                      <a:pt x="300" y="183"/>
                    </a:cubicBezTo>
                    <a:cubicBezTo>
                      <a:pt x="267" y="156"/>
                      <a:pt x="235" y="126"/>
                      <a:pt x="202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0"/>
                      <a:pt x="67" y="59"/>
                      <a:pt x="100" y="87"/>
                    </a:cubicBezTo>
                    <a:cubicBezTo>
                      <a:pt x="132" y="113"/>
                      <a:pt x="164" y="138"/>
                      <a:pt x="197" y="162"/>
                    </a:cubicBezTo>
                    <a:cubicBezTo>
                      <a:pt x="228" y="185"/>
                      <a:pt x="259" y="206"/>
                      <a:pt x="290" y="225"/>
                    </a:cubicBezTo>
                    <a:cubicBezTo>
                      <a:pt x="317" y="242"/>
                      <a:pt x="345" y="258"/>
                      <a:pt x="372" y="272"/>
                    </a:cubicBezTo>
                    <a:cubicBezTo>
                      <a:pt x="375" y="274"/>
                      <a:pt x="379" y="276"/>
                      <a:pt x="383" y="277"/>
                    </a:cubicBezTo>
                    <a:cubicBezTo>
                      <a:pt x="445" y="309"/>
                      <a:pt x="508" y="341"/>
                      <a:pt x="571" y="3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8A3639F4-D278-4284-8AC7-F01C53AF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1397"/>
                <a:ext cx="361" cy="1966"/>
              </a:xfrm>
              <a:custGeom>
                <a:avLst/>
                <a:gdLst>
                  <a:gd name="T0" fmla="*/ 231 w 361"/>
                  <a:gd name="T1" fmla="*/ 1966 h 1966"/>
                  <a:gd name="T2" fmla="*/ 0 w 361"/>
                  <a:gd name="T3" fmla="*/ 1802 h 1966"/>
                  <a:gd name="T4" fmla="*/ 100 w 361"/>
                  <a:gd name="T5" fmla="*/ 0 h 1966"/>
                  <a:gd name="T6" fmla="*/ 361 w 361"/>
                  <a:gd name="T7" fmla="*/ 7 h 1966"/>
                  <a:gd name="T8" fmla="*/ 231 w 361"/>
                  <a:gd name="T9" fmla="*/ 1966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" h="1966">
                    <a:moveTo>
                      <a:pt x="231" y="1966"/>
                    </a:moveTo>
                    <a:lnTo>
                      <a:pt x="0" y="1802"/>
                    </a:lnTo>
                    <a:lnTo>
                      <a:pt x="100" y="0"/>
                    </a:lnTo>
                    <a:lnTo>
                      <a:pt x="361" y="7"/>
                    </a:lnTo>
                    <a:lnTo>
                      <a:pt x="231" y="196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6E6266A9-E8DE-495C-B699-9D08B2D0F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404"/>
                <a:ext cx="2263" cy="1959"/>
              </a:xfrm>
              <a:custGeom>
                <a:avLst/>
                <a:gdLst>
                  <a:gd name="T0" fmla="*/ 1887 w 1916"/>
                  <a:gd name="T1" fmla="*/ 237 h 1659"/>
                  <a:gd name="T2" fmla="*/ 1893 w 1916"/>
                  <a:gd name="T3" fmla="*/ 250 h 1659"/>
                  <a:gd name="T4" fmla="*/ 1903 w 1916"/>
                  <a:gd name="T5" fmla="*/ 282 h 1659"/>
                  <a:gd name="T6" fmla="*/ 1911 w 1916"/>
                  <a:gd name="T7" fmla="*/ 334 h 1659"/>
                  <a:gd name="T8" fmla="*/ 1914 w 1916"/>
                  <a:gd name="T9" fmla="*/ 384 h 1659"/>
                  <a:gd name="T10" fmla="*/ 1916 w 1916"/>
                  <a:gd name="T11" fmla="*/ 432 h 1659"/>
                  <a:gd name="T12" fmla="*/ 1915 w 1916"/>
                  <a:gd name="T13" fmla="*/ 502 h 1659"/>
                  <a:gd name="T14" fmla="*/ 1911 w 1916"/>
                  <a:gd name="T15" fmla="*/ 591 h 1659"/>
                  <a:gd name="T16" fmla="*/ 1898 w 1916"/>
                  <a:gd name="T17" fmla="*/ 805 h 1659"/>
                  <a:gd name="T18" fmla="*/ 1869 w 1916"/>
                  <a:gd name="T19" fmla="*/ 1124 h 1659"/>
                  <a:gd name="T20" fmla="*/ 1861 w 1916"/>
                  <a:gd name="T21" fmla="*/ 1133 h 1659"/>
                  <a:gd name="T22" fmla="*/ 1871 w 1916"/>
                  <a:gd name="T23" fmla="*/ 829 h 1659"/>
                  <a:gd name="T24" fmla="*/ 1873 w 1916"/>
                  <a:gd name="T25" fmla="*/ 627 h 1659"/>
                  <a:gd name="T26" fmla="*/ 1871 w 1916"/>
                  <a:gd name="T27" fmla="*/ 546 h 1659"/>
                  <a:gd name="T28" fmla="*/ 1868 w 1916"/>
                  <a:gd name="T29" fmla="*/ 487 h 1659"/>
                  <a:gd name="T30" fmla="*/ 1864 w 1916"/>
                  <a:gd name="T31" fmla="*/ 450 h 1659"/>
                  <a:gd name="T32" fmla="*/ 1860 w 1916"/>
                  <a:gd name="T33" fmla="*/ 420 h 1659"/>
                  <a:gd name="T34" fmla="*/ 1854 w 1916"/>
                  <a:gd name="T35" fmla="*/ 402 h 1659"/>
                  <a:gd name="T36" fmla="*/ 1844 w 1916"/>
                  <a:gd name="T37" fmla="*/ 396 h 1659"/>
                  <a:gd name="T38" fmla="*/ 1825 w 1916"/>
                  <a:gd name="T39" fmla="*/ 418 h 1659"/>
                  <a:gd name="T40" fmla="*/ 1799 w 1916"/>
                  <a:gd name="T41" fmla="*/ 474 h 1659"/>
                  <a:gd name="T42" fmla="*/ 1767 w 1916"/>
                  <a:gd name="T43" fmla="*/ 554 h 1659"/>
                  <a:gd name="T44" fmla="*/ 1716 w 1916"/>
                  <a:gd name="T45" fmla="*/ 691 h 1659"/>
                  <a:gd name="T46" fmla="*/ 1641 w 1916"/>
                  <a:gd name="T47" fmla="*/ 890 h 1659"/>
                  <a:gd name="T48" fmla="*/ 1574 w 1916"/>
                  <a:gd name="T49" fmla="*/ 1050 h 1659"/>
                  <a:gd name="T50" fmla="*/ 1519 w 1916"/>
                  <a:gd name="T51" fmla="*/ 1164 h 1659"/>
                  <a:gd name="T52" fmla="*/ 1453 w 1916"/>
                  <a:gd name="T53" fmla="*/ 1282 h 1659"/>
                  <a:gd name="T54" fmla="*/ 1367 w 1916"/>
                  <a:gd name="T55" fmla="*/ 1402 h 1659"/>
                  <a:gd name="T56" fmla="*/ 1261 w 1916"/>
                  <a:gd name="T57" fmla="*/ 1506 h 1659"/>
                  <a:gd name="T58" fmla="*/ 1144 w 1916"/>
                  <a:gd name="T59" fmla="*/ 1575 h 1659"/>
                  <a:gd name="T60" fmla="*/ 1080 w 1916"/>
                  <a:gd name="T61" fmla="*/ 1594 h 1659"/>
                  <a:gd name="T62" fmla="*/ 1073 w 1916"/>
                  <a:gd name="T63" fmla="*/ 1595 h 1659"/>
                  <a:gd name="T64" fmla="*/ 1006 w 1916"/>
                  <a:gd name="T65" fmla="*/ 1602 h 1659"/>
                  <a:gd name="T66" fmla="*/ 882 w 1916"/>
                  <a:gd name="T67" fmla="*/ 1585 h 1659"/>
                  <a:gd name="T68" fmla="*/ 718 w 1916"/>
                  <a:gd name="T69" fmla="*/ 1514 h 1659"/>
                  <a:gd name="T70" fmla="*/ 505 w 1916"/>
                  <a:gd name="T71" fmla="*/ 1361 h 1659"/>
                  <a:gd name="T72" fmla="*/ 0 w 1916"/>
                  <a:gd name="T73" fmla="*/ 1659 h 1659"/>
                  <a:gd name="T74" fmla="*/ 1143 w 1916"/>
                  <a:gd name="T75" fmla="*/ 492 h 1659"/>
                  <a:gd name="T76" fmla="*/ 998 w 1916"/>
                  <a:gd name="T77" fmla="*/ 783 h 1659"/>
                  <a:gd name="T78" fmla="*/ 1082 w 1916"/>
                  <a:gd name="T79" fmla="*/ 944 h 1659"/>
                  <a:gd name="T80" fmla="*/ 1149 w 1916"/>
                  <a:gd name="T81" fmla="*/ 1036 h 1659"/>
                  <a:gd name="T82" fmla="*/ 1198 w 1916"/>
                  <a:gd name="T83" fmla="*/ 1081 h 1659"/>
                  <a:gd name="T84" fmla="*/ 1230 w 1916"/>
                  <a:gd name="T85" fmla="*/ 1098 h 1659"/>
                  <a:gd name="T86" fmla="*/ 1246 w 1916"/>
                  <a:gd name="T87" fmla="*/ 1103 h 1659"/>
                  <a:gd name="T88" fmla="*/ 1268 w 1916"/>
                  <a:gd name="T89" fmla="*/ 1104 h 1659"/>
                  <a:gd name="T90" fmla="*/ 1295 w 1916"/>
                  <a:gd name="T91" fmla="*/ 1099 h 1659"/>
                  <a:gd name="T92" fmla="*/ 1356 w 1916"/>
                  <a:gd name="T93" fmla="*/ 1058 h 1659"/>
                  <a:gd name="T94" fmla="*/ 1459 w 1916"/>
                  <a:gd name="T95" fmla="*/ 923 h 1659"/>
                  <a:gd name="T96" fmla="*/ 1557 w 1916"/>
                  <a:gd name="T97" fmla="*/ 746 h 1659"/>
                  <a:gd name="T98" fmla="*/ 1646 w 1916"/>
                  <a:gd name="T99" fmla="*/ 560 h 1659"/>
                  <a:gd name="T100" fmla="*/ 1711 w 1916"/>
                  <a:gd name="T101" fmla="*/ 423 h 1659"/>
                  <a:gd name="T102" fmla="*/ 1756 w 1916"/>
                  <a:gd name="T103" fmla="*/ 336 h 1659"/>
                  <a:gd name="T104" fmla="*/ 1792 w 1916"/>
                  <a:gd name="T105" fmla="*/ 275 h 1659"/>
                  <a:gd name="T106" fmla="*/ 1820 w 1916"/>
                  <a:gd name="T107" fmla="*/ 240 h 1659"/>
                  <a:gd name="T108" fmla="*/ 1844 w 1916"/>
                  <a:gd name="T109" fmla="*/ 221 h 1659"/>
                  <a:gd name="T110" fmla="*/ 1861 w 1916"/>
                  <a:gd name="T111" fmla="*/ 218 h 1659"/>
                  <a:gd name="T112" fmla="*/ 1873 w 1916"/>
                  <a:gd name="T113" fmla="*/ 222 h 1659"/>
                  <a:gd name="T114" fmla="*/ 1880 w 1916"/>
                  <a:gd name="T115" fmla="*/ 228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16" h="1659">
                    <a:moveTo>
                      <a:pt x="1883" y="231"/>
                    </a:moveTo>
                    <a:cubicBezTo>
                      <a:pt x="1884" y="233"/>
                      <a:pt x="1885" y="235"/>
                      <a:pt x="1887" y="237"/>
                    </a:cubicBezTo>
                    <a:cubicBezTo>
                      <a:pt x="1888" y="239"/>
                      <a:pt x="1889" y="241"/>
                      <a:pt x="1890" y="243"/>
                    </a:cubicBezTo>
                    <a:cubicBezTo>
                      <a:pt x="1891" y="245"/>
                      <a:pt x="1892" y="247"/>
                      <a:pt x="1893" y="250"/>
                    </a:cubicBezTo>
                    <a:cubicBezTo>
                      <a:pt x="1894" y="252"/>
                      <a:pt x="1895" y="254"/>
                      <a:pt x="1896" y="257"/>
                    </a:cubicBezTo>
                    <a:cubicBezTo>
                      <a:pt x="1899" y="265"/>
                      <a:pt x="1901" y="274"/>
                      <a:pt x="1903" y="282"/>
                    </a:cubicBezTo>
                    <a:cubicBezTo>
                      <a:pt x="1905" y="291"/>
                      <a:pt x="1907" y="300"/>
                      <a:pt x="1908" y="308"/>
                    </a:cubicBezTo>
                    <a:cubicBezTo>
                      <a:pt x="1909" y="317"/>
                      <a:pt x="1910" y="326"/>
                      <a:pt x="1911" y="334"/>
                    </a:cubicBezTo>
                    <a:cubicBezTo>
                      <a:pt x="1912" y="343"/>
                      <a:pt x="1913" y="351"/>
                      <a:pt x="1913" y="359"/>
                    </a:cubicBezTo>
                    <a:cubicBezTo>
                      <a:pt x="1914" y="368"/>
                      <a:pt x="1914" y="376"/>
                      <a:pt x="1914" y="384"/>
                    </a:cubicBezTo>
                    <a:cubicBezTo>
                      <a:pt x="1915" y="392"/>
                      <a:pt x="1915" y="400"/>
                      <a:pt x="1915" y="408"/>
                    </a:cubicBezTo>
                    <a:cubicBezTo>
                      <a:pt x="1915" y="416"/>
                      <a:pt x="1915" y="424"/>
                      <a:pt x="1916" y="432"/>
                    </a:cubicBezTo>
                    <a:cubicBezTo>
                      <a:pt x="1916" y="440"/>
                      <a:pt x="1916" y="448"/>
                      <a:pt x="1916" y="455"/>
                    </a:cubicBezTo>
                    <a:cubicBezTo>
                      <a:pt x="1915" y="471"/>
                      <a:pt x="1915" y="486"/>
                      <a:pt x="1915" y="502"/>
                    </a:cubicBezTo>
                    <a:cubicBezTo>
                      <a:pt x="1914" y="517"/>
                      <a:pt x="1914" y="532"/>
                      <a:pt x="1913" y="547"/>
                    </a:cubicBezTo>
                    <a:cubicBezTo>
                      <a:pt x="1913" y="562"/>
                      <a:pt x="1912" y="577"/>
                      <a:pt x="1911" y="591"/>
                    </a:cubicBezTo>
                    <a:cubicBezTo>
                      <a:pt x="1911" y="606"/>
                      <a:pt x="1910" y="621"/>
                      <a:pt x="1909" y="635"/>
                    </a:cubicBezTo>
                    <a:cubicBezTo>
                      <a:pt x="1906" y="693"/>
                      <a:pt x="1902" y="749"/>
                      <a:pt x="1898" y="805"/>
                    </a:cubicBezTo>
                    <a:cubicBezTo>
                      <a:pt x="1893" y="860"/>
                      <a:pt x="1889" y="914"/>
                      <a:pt x="1884" y="967"/>
                    </a:cubicBezTo>
                    <a:cubicBezTo>
                      <a:pt x="1879" y="1020"/>
                      <a:pt x="1874" y="1072"/>
                      <a:pt x="1869" y="1124"/>
                    </a:cubicBezTo>
                    <a:cubicBezTo>
                      <a:pt x="1864" y="1174"/>
                      <a:pt x="1859" y="1225"/>
                      <a:pt x="1854" y="1275"/>
                    </a:cubicBezTo>
                    <a:cubicBezTo>
                      <a:pt x="1856" y="1228"/>
                      <a:pt x="1859" y="1181"/>
                      <a:pt x="1861" y="1133"/>
                    </a:cubicBezTo>
                    <a:cubicBezTo>
                      <a:pt x="1863" y="1084"/>
                      <a:pt x="1865" y="1034"/>
                      <a:pt x="1867" y="984"/>
                    </a:cubicBezTo>
                    <a:cubicBezTo>
                      <a:pt x="1869" y="933"/>
                      <a:pt x="1870" y="881"/>
                      <a:pt x="1871" y="829"/>
                    </a:cubicBezTo>
                    <a:cubicBezTo>
                      <a:pt x="1873" y="776"/>
                      <a:pt x="1873" y="722"/>
                      <a:pt x="1873" y="668"/>
                    </a:cubicBezTo>
                    <a:cubicBezTo>
                      <a:pt x="1873" y="655"/>
                      <a:pt x="1873" y="641"/>
                      <a:pt x="1873" y="627"/>
                    </a:cubicBezTo>
                    <a:cubicBezTo>
                      <a:pt x="1873" y="614"/>
                      <a:pt x="1873" y="600"/>
                      <a:pt x="1872" y="587"/>
                    </a:cubicBezTo>
                    <a:cubicBezTo>
                      <a:pt x="1872" y="573"/>
                      <a:pt x="1871" y="559"/>
                      <a:pt x="1871" y="546"/>
                    </a:cubicBezTo>
                    <a:cubicBezTo>
                      <a:pt x="1870" y="533"/>
                      <a:pt x="1870" y="519"/>
                      <a:pt x="1869" y="506"/>
                    </a:cubicBezTo>
                    <a:cubicBezTo>
                      <a:pt x="1869" y="500"/>
                      <a:pt x="1868" y="493"/>
                      <a:pt x="1868" y="487"/>
                    </a:cubicBezTo>
                    <a:cubicBezTo>
                      <a:pt x="1867" y="480"/>
                      <a:pt x="1867" y="474"/>
                      <a:pt x="1866" y="468"/>
                    </a:cubicBezTo>
                    <a:cubicBezTo>
                      <a:pt x="1865" y="462"/>
                      <a:pt x="1865" y="456"/>
                      <a:pt x="1864" y="450"/>
                    </a:cubicBezTo>
                    <a:cubicBezTo>
                      <a:pt x="1863" y="444"/>
                      <a:pt x="1863" y="438"/>
                      <a:pt x="1862" y="433"/>
                    </a:cubicBezTo>
                    <a:cubicBezTo>
                      <a:pt x="1861" y="428"/>
                      <a:pt x="1860" y="424"/>
                      <a:pt x="1860" y="420"/>
                    </a:cubicBezTo>
                    <a:cubicBezTo>
                      <a:pt x="1859" y="416"/>
                      <a:pt x="1858" y="413"/>
                      <a:pt x="1857" y="410"/>
                    </a:cubicBezTo>
                    <a:cubicBezTo>
                      <a:pt x="1856" y="407"/>
                      <a:pt x="1855" y="404"/>
                      <a:pt x="1854" y="402"/>
                    </a:cubicBezTo>
                    <a:cubicBezTo>
                      <a:pt x="1853" y="400"/>
                      <a:pt x="1852" y="399"/>
                      <a:pt x="1851" y="398"/>
                    </a:cubicBezTo>
                    <a:cubicBezTo>
                      <a:pt x="1849" y="395"/>
                      <a:pt x="1846" y="395"/>
                      <a:pt x="1844" y="396"/>
                    </a:cubicBezTo>
                    <a:cubicBezTo>
                      <a:pt x="1841" y="396"/>
                      <a:pt x="1838" y="399"/>
                      <a:pt x="1835" y="403"/>
                    </a:cubicBezTo>
                    <a:cubicBezTo>
                      <a:pt x="1832" y="406"/>
                      <a:pt x="1829" y="411"/>
                      <a:pt x="1825" y="418"/>
                    </a:cubicBezTo>
                    <a:cubicBezTo>
                      <a:pt x="1822" y="424"/>
                      <a:pt x="1818" y="431"/>
                      <a:pt x="1815" y="439"/>
                    </a:cubicBezTo>
                    <a:cubicBezTo>
                      <a:pt x="1810" y="450"/>
                      <a:pt x="1804" y="462"/>
                      <a:pt x="1799" y="474"/>
                    </a:cubicBezTo>
                    <a:cubicBezTo>
                      <a:pt x="1794" y="486"/>
                      <a:pt x="1789" y="499"/>
                      <a:pt x="1783" y="513"/>
                    </a:cubicBezTo>
                    <a:cubicBezTo>
                      <a:pt x="1778" y="526"/>
                      <a:pt x="1773" y="540"/>
                      <a:pt x="1767" y="554"/>
                    </a:cubicBezTo>
                    <a:cubicBezTo>
                      <a:pt x="1762" y="569"/>
                      <a:pt x="1756" y="583"/>
                      <a:pt x="1751" y="598"/>
                    </a:cubicBezTo>
                    <a:cubicBezTo>
                      <a:pt x="1739" y="628"/>
                      <a:pt x="1728" y="659"/>
                      <a:pt x="1716" y="691"/>
                    </a:cubicBezTo>
                    <a:cubicBezTo>
                      <a:pt x="1705" y="722"/>
                      <a:pt x="1693" y="755"/>
                      <a:pt x="1680" y="788"/>
                    </a:cubicBezTo>
                    <a:cubicBezTo>
                      <a:pt x="1668" y="821"/>
                      <a:pt x="1655" y="855"/>
                      <a:pt x="1641" y="890"/>
                    </a:cubicBezTo>
                    <a:cubicBezTo>
                      <a:pt x="1627" y="924"/>
                      <a:pt x="1613" y="960"/>
                      <a:pt x="1598" y="996"/>
                    </a:cubicBezTo>
                    <a:cubicBezTo>
                      <a:pt x="1590" y="1014"/>
                      <a:pt x="1582" y="1032"/>
                      <a:pt x="1574" y="1050"/>
                    </a:cubicBezTo>
                    <a:cubicBezTo>
                      <a:pt x="1565" y="1069"/>
                      <a:pt x="1557" y="1087"/>
                      <a:pt x="1548" y="1106"/>
                    </a:cubicBezTo>
                    <a:cubicBezTo>
                      <a:pt x="1539" y="1125"/>
                      <a:pt x="1529" y="1144"/>
                      <a:pt x="1519" y="1164"/>
                    </a:cubicBezTo>
                    <a:cubicBezTo>
                      <a:pt x="1509" y="1183"/>
                      <a:pt x="1499" y="1203"/>
                      <a:pt x="1488" y="1222"/>
                    </a:cubicBezTo>
                    <a:cubicBezTo>
                      <a:pt x="1477" y="1242"/>
                      <a:pt x="1465" y="1262"/>
                      <a:pt x="1453" y="1282"/>
                    </a:cubicBezTo>
                    <a:cubicBezTo>
                      <a:pt x="1440" y="1302"/>
                      <a:pt x="1427" y="1323"/>
                      <a:pt x="1413" y="1343"/>
                    </a:cubicBezTo>
                    <a:cubicBezTo>
                      <a:pt x="1398" y="1363"/>
                      <a:pt x="1383" y="1383"/>
                      <a:pt x="1367" y="1402"/>
                    </a:cubicBezTo>
                    <a:cubicBezTo>
                      <a:pt x="1351" y="1422"/>
                      <a:pt x="1333" y="1441"/>
                      <a:pt x="1315" y="1459"/>
                    </a:cubicBezTo>
                    <a:cubicBezTo>
                      <a:pt x="1298" y="1476"/>
                      <a:pt x="1280" y="1492"/>
                      <a:pt x="1261" y="1506"/>
                    </a:cubicBezTo>
                    <a:cubicBezTo>
                      <a:pt x="1243" y="1521"/>
                      <a:pt x="1223" y="1534"/>
                      <a:pt x="1204" y="1546"/>
                    </a:cubicBezTo>
                    <a:cubicBezTo>
                      <a:pt x="1184" y="1557"/>
                      <a:pt x="1164" y="1567"/>
                      <a:pt x="1144" y="1575"/>
                    </a:cubicBezTo>
                    <a:cubicBezTo>
                      <a:pt x="1124" y="1583"/>
                      <a:pt x="1104" y="1589"/>
                      <a:pt x="1084" y="1593"/>
                    </a:cubicBezTo>
                    <a:cubicBezTo>
                      <a:pt x="1083" y="1594"/>
                      <a:pt x="1081" y="1594"/>
                      <a:pt x="1080" y="1594"/>
                    </a:cubicBezTo>
                    <a:cubicBezTo>
                      <a:pt x="1079" y="1594"/>
                      <a:pt x="1078" y="1595"/>
                      <a:pt x="1077" y="1595"/>
                    </a:cubicBezTo>
                    <a:cubicBezTo>
                      <a:pt x="1075" y="1595"/>
                      <a:pt x="1074" y="1595"/>
                      <a:pt x="1073" y="1595"/>
                    </a:cubicBezTo>
                    <a:cubicBezTo>
                      <a:pt x="1072" y="1596"/>
                      <a:pt x="1071" y="1596"/>
                      <a:pt x="1069" y="1596"/>
                    </a:cubicBezTo>
                    <a:cubicBezTo>
                      <a:pt x="1048" y="1600"/>
                      <a:pt x="1027" y="1602"/>
                      <a:pt x="1006" y="1602"/>
                    </a:cubicBezTo>
                    <a:cubicBezTo>
                      <a:pt x="985" y="1602"/>
                      <a:pt x="964" y="1601"/>
                      <a:pt x="943" y="1598"/>
                    </a:cubicBezTo>
                    <a:cubicBezTo>
                      <a:pt x="922" y="1595"/>
                      <a:pt x="902" y="1590"/>
                      <a:pt x="882" y="1585"/>
                    </a:cubicBezTo>
                    <a:cubicBezTo>
                      <a:pt x="861" y="1579"/>
                      <a:pt x="841" y="1572"/>
                      <a:pt x="820" y="1564"/>
                    </a:cubicBezTo>
                    <a:cubicBezTo>
                      <a:pt x="786" y="1550"/>
                      <a:pt x="752" y="1533"/>
                      <a:pt x="718" y="1514"/>
                    </a:cubicBezTo>
                    <a:cubicBezTo>
                      <a:pt x="683" y="1494"/>
                      <a:pt x="648" y="1471"/>
                      <a:pt x="613" y="1446"/>
                    </a:cubicBezTo>
                    <a:cubicBezTo>
                      <a:pt x="577" y="1420"/>
                      <a:pt x="541" y="1392"/>
                      <a:pt x="505" y="1361"/>
                    </a:cubicBezTo>
                    <a:cubicBezTo>
                      <a:pt x="467" y="1330"/>
                      <a:pt x="430" y="1295"/>
                      <a:pt x="391" y="1259"/>
                    </a:cubicBezTo>
                    <a:cubicBezTo>
                      <a:pt x="0" y="1659"/>
                      <a:pt x="0" y="1659"/>
                      <a:pt x="0" y="1659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43" y="492"/>
                      <a:pt x="1143" y="492"/>
                      <a:pt x="1143" y="492"/>
                    </a:cubicBezTo>
                    <a:cubicBezTo>
                      <a:pt x="955" y="684"/>
                      <a:pt x="955" y="684"/>
                      <a:pt x="955" y="684"/>
                    </a:cubicBezTo>
                    <a:cubicBezTo>
                      <a:pt x="969" y="718"/>
                      <a:pt x="984" y="751"/>
                      <a:pt x="998" y="783"/>
                    </a:cubicBezTo>
                    <a:cubicBezTo>
                      <a:pt x="1012" y="813"/>
                      <a:pt x="1026" y="842"/>
                      <a:pt x="1040" y="870"/>
                    </a:cubicBezTo>
                    <a:cubicBezTo>
                      <a:pt x="1054" y="896"/>
                      <a:pt x="1068" y="921"/>
                      <a:pt x="1082" y="944"/>
                    </a:cubicBezTo>
                    <a:cubicBezTo>
                      <a:pt x="1096" y="966"/>
                      <a:pt x="1110" y="987"/>
                      <a:pt x="1123" y="1005"/>
                    </a:cubicBezTo>
                    <a:cubicBezTo>
                      <a:pt x="1132" y="1017"/>
                      <a:pt x="1140" y="1027"/>
                      <a:pt x="1149" y="1036"/>
                    </a:cubicBezTo>
                    <a:cubicBezTo>
                      <a:pt x="1157" y="1046"/>
                      <a:pt x="1165" y="1054"/>
                      <a:pt x="1174" y="1062"/>
                    </a:cubicBezTo>
                    <a:cubicBezTo>
                      <a:pt x="1182" y="1069"/>
                      <a:pt x="1190" y="1076"/>
                      <a:pt x="1198" y="1081"/>
                    </a:cubicBezTo>
                    <a:cubicBezTo>
                      <a:pt x="1206" y="1087"/>
                      <a:pt x="1214" y="1091"/>
                      <a:pt x="1221" y="1095"/>
                    </a:cubicBezTo>
                    <a:cubicBezTo>
                      <a:pt x="1224" y="1096"/>
                      <a:pt x="1227" y="1097"/>
                      <a:pt x="1230" y="1098"/>
                    </a:cubicBezTo>
                    <a:cubicBezTo>
                      <a:pt x="1233" y="1099"/>
                      <a:pt x="1235" y="1100"/>
                      <a:pt x="1238" y="1101"/>
                    </a:cubicBezTo>
                    <a:cubicBezTo>
                      <a:pt x="1241" y="1102"/>
                      <a:pt x="1244" y="1102"/>
                      <a:pt x="1246" y="1103"/>
                    </a:cubicBezTo>
                    <a:cubicBezTo>
                      <a:pt x="1249" y="1103"/>
                      <a:pt x="1252" y="1104"/>
                      <a:pt x="1254" y="1104"/>
                    </a:cubicBezTo>
                    <a:cubicBezTo>
                      <a:pt x="1259" y="1105"/>
                      <a:pt x="1263" y="1105"/>
                      <a:pt x="1268" y="1104"/>
                    </a:cubicBezTo>
                    <a:cubicBezTo>
                      <a:pt x="1272" y="1104"/>
                      <a:pt x="1277" y="1104"/>
                      <a:pt x="1281" y="1103"/>
                    </a:cubicBezTo>
                    <a:cubicBezTo>
                      <a:pt x="1286" y="1102"/>
                      <a:pt x="1290" y="1101"/>
                      <a:pt x="1295" y="1099"/>
                    </a:cubicBezTo>
                    <a:cubicBezTo>
                      <a:pt x="1299" y="1097"/>
                      <a:pt x="1304" y="1095"/>
                      <a:pt x="1308" y="1093"/>
                    </a:cubicBezTo>
                    <a:cubicBezTo>
                      <a:pt x="1323" y="1086"/>
                      <a:pt x="1339" y="1074"/>
                      <a:pt x="1356" y="1058"/>
                    </a:cubicBezTo>
                    <a:cubicBezTo>
                      <a:pt x="1372" y="1041"/>
                      <a:pt x="1389" y="1021"/>
                      <a:pt x="1407" y="998"/>
                    </a:cubicBezTo>
                    <a:cubicBezTo>
                      <a:pt x="1424" y="976"/>
                      <a:pt x="1442" y="950"/>
                      <a:pt x="1459" y="923"/>
                    </a:cubicBezTo>
                    <a:cubicBezTo>
                      <a:pt x="1476" y="896"/>
                      <a:pt x="1493" y="867"/>
                      <a:pt x="1509" y="837"/>
                    </a:cubicBezTo>
                    <a:cubicBezTo>
                      <a:pt x="1525" y="807"/>
                      <a:pt x="1541" y="777"/>
                      <a:pt x="1557" y="746"/>
                    </a:cubicBezTo>
                    <a:cubicBezTo>
                      <a:pt x="1572" y="715"/>
                      <a:pt x="1587" y="684"/>
                      <a:pt x="1602" y="653"/>
                    </a:cubicBezTo>
                    <a:cubicBezTo>
                      <a:pt x="1617" y="622"/>
                      <a:pt x="1632" y="591"/>
                      <a:pt x="1646" y="560"/>
                    </a:cubicBezTo>
                    <a:cubicBezTo>
                      <a:pt x="1661" y="529"/>
                      <a:pt x="1675" y="499"/>
                      <a:pt x="1690" y="468"/>
                    </a:cubicBezTo>
                    <a:cubicBezTo>
                      <a:pt x="1697" y="453"/>
                      <a:pt x="1704" y="438"/>
                      <a:pt x="1711" y="423"/>
                    </a:cubicBezTo>
                    <a:cubicBezTo>
                      <a:pt x="1719" y="408"/>
                      <a:pt x="1726" y="394"/>
                      <a:pt x="1733" y="379"/>
                    </a:cubicBezTo>
                    <a:cubicBezTo>
                      <a:pt x="1741" y="364"/>
                      <a:pt x="1748" y="350"/>
                      <a:pt x="1756" y="336"/>
                    </a:cubicBezTo>
                    <a:cubicBezTo>
                      <a:pt x="1764" y="322"/>
                      <a:pt x="1771" y="308"/>
                      <a:pt x="1780" y="295"/>
                    </a:cubicBezTo>
                    <a:cubicBezTo>
                      <a:pt x="1784" y="288"/>
                      <a:pt x="1788" y="282"/>
                      <a:pt x="1792" y="275"/>
                    </a:cubicBezTo>
                    <a:cubicBezTo>
                      <a:pt x="1796" y="269"/>
                      <a:pt x="1801" y="263"/>
                      <a:pt x="1805" y="257"/>
                    </a:cubicBezTo>
                    <a:cubicBezTo>
                      <a:pt x="1810" y="251"/>
                      <a:pt x="1815" y="245"/>
                      <a:pt x="1820" y="240"/>
                    </a:cubicBezTo>
                    <a:cubicBezTo>
                      <a:pt x="1825" y="235"/>
                      <a:pt x="1830" y="230"/>
                      <a:pt x="1836" y="226"/>
                    </a:cubicBezTo>
                    <a:cubicBezTo>
                      <a:pt x="1838" y="224"/>
                      <a:pt x="1841" y="223"/>
                      <a:pt x="1844" y="221"/>
                    </a:cubicBezTo>
                    <a:cubicBezTo>
                      <a:pt x="1847" y="220"/>
                      <a:pt x="1850" y="219"/>
                      <a:pt x="1853" y="219"/>
                    </a:cubicBezTo>
                    <a:cubicBezTo>
                      <a:pt x="1855" y="218"/>
                      <a:pt x="1858" y="218"/>
                      <a:pt x="1861" y="218"/>
                    </a:cubicBezTo>
                    <a:cubicBezTo>
                      <a:pt x="1864" y="218"/>
                      <a:pt x="1867" y="219"/>
                      <a:pt x="1870" y="220"/>
                    </a:cubicBezTo>
                    <a:cubicBezTo>
                      <a:pt x="1871" y="221"/>
                      <a:pt x="1872" y="222"/>
                      <a:pt x="1873" y="222"/>
                    </a:cubicBezTo>
                    <a:cubicBezTo>
                      <a:pt x="1874" y="223"/>
                      <a:pt x="1876" y="224"/>
                      <a:pt x="1877" y="225"/>
                    </a:cubicBezTo>
                    <a:cubicBezTo>
                      <a:pt x="1878" y="226"/>
                      <a:pt x="1879" y="227"/>
                      <a:pt x="1880" y="228"/>
                    </a:cubicBezTo>
                    <a:cubicBezTo>
                      <a:pt x="1881" y="229"/>
                      <a:pt x="1882" y="230"/>
                      <a:pt x="1883" y="23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22" name="Téglalap 21">
              <a:extLst>
                <a:ext uri="{FF2B5EF4-FFF2-40B4-BE49-F238E27FC236}">
                  <a16:creationId xmlns:a16="http://schemas.microsoft.com/office/drawing/2014/main" id="{C1302901-1256-4F28-95FB-FEE9E68CC1B0}"/>
                </a:ext>
              </a:extLst>
            </p:cNvPr>
            <p:cNvSpPr/>
            <p:nvPr/>
          </p:nvSpPr>
          <p:spPr>
            <a:xfrm>
              <a:off x="0" y="265471"/>
              <a:ext cx="11021961" cy="582384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19" name="Straight Connector 5">
            <a:extLst>
              <a:ext uri="{FF2B5EF4-FFF2-40B4-BE49-F238E27FC236}">
                <a16:creationId xmlns:a16="http://schemas.microsoft.com/office/drawing/2014/main" id="{E6846830-8D0E-4F88-92B6-5F4A6929AB01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8568422" y="3240087"/>
            <a:ext cx="510699" cy="9707"/>
          </a:xfrm>
          <a:prstGeom prst="line">
            <a:avLst/>
          </a:prstGeom>
          <a:ln w="254000">
            <a:gradFill flip="none" rotWithShape="1">
              <a:gsLst>
                <a:gs pos="0">
                  <a:srgbClr val="42A5DC"/>
                </a:gs>
                <a:gs pos="100000">
                  <a:srgbClr val="CAD31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28E24552-18B2-4F20-8EEC-8A50E455B261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3995968" y="3291569"/>
            <a:ext cx="625330" cy="600153"/>
          </a:xfrm>
          <a:prstGeom prst="line">
            <a:avLst/>
          </a:prstGeom>
          <a:ln w="254000">
            <a:gradFill flip="none" rotWithShape="1">
              <a:gsLst>
                <a:gs pos="0">
                  <a:srgbClr val="C1D72F"/>
                </a:gs>
                <a:gs pos="100000">
                  <a:srgbClr val="81AED7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7">
            <a:extLst>
              <a:ext uri="{FF2B5EF4-FFF2-40B4-BE49-F238E27FC236}">
                <a16:creationId xmlns:a16="http://schemas.microsoft.com/office/drawing/2014/main" id="{9E329DFA-160C-4E62-9B31-894C0A6EA3C6}"/>
              </a:ext>
            </a:extLst>
          </p:cNvPr>
          <p:cNvCxnSpPr>
            <a:cxnSpLocks/>
            <a:endCxn id="38" idx="7"/>
          </p:cNvCxnSpPr>
          <p:nvPr/>
        </p:nvCxnSpPr>
        <p:spPr>
          <a:xfrm flipH="1">
            <a:off x="6644921" y="3850916"/>
            <a:ext cx="462364" cy="537126"/>
          </a:xfrm>
          <a:prstGeom prst="line">
            <a:avLst/>
          </a:prstGeom>
          <a:ln w="254000">
            <a:gradFill>
              <a:gsLst>
                <a:gs pos="0">
                  <a:srgbClr val="59ADDD"/>
                </a:gs>
                <a:gs pos="100000">
                  <a:srgbClr val="42A5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99A90A3F-79ED-4228-A850-275F82884ACC}"/>
              </a:ext>
            </a:extLst>
          </p:cNvPr>
          <p:cNvCxnSpPr>
            <a:cxnSpLocks/>
          </p:cNvCxnSpPr>
          <p:nvPr/>
        </p:nvCxnSpPr>
        <p:spPr>
          <a:xfrm>
            <a:off x="5358806" y="3281572"/>
            <a:ext cx="754684" cy="1043897"/>
          </a:xfrm>
          <a:prstGeom prst="line">
            <a:avLst/>
          </a:prstGeom>
          <a:ln w="254000">
            <a:gradFill>
              <a:gsLst>
                <a:gs pos="21000">
                  <a:srgbClr val="81AED7"/>
                </a:gs>
                <a:gs pos="99000">
                  <a:srgbClr val="59ADD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76C9DC66-E14F-43B4-867C-6CF199B61008}"/>
              </a:ext>
            </a:extLst>
          </p:cNvPr>
          <p:cNvCxnSpPr>
            <a:cxnSpLocks/>
            <a:stCxn id="36" idx="5"/>
            <a:endCxn id="33" idx="1"/>
          </p:cNvCxnSpPr>
          <p:nvPr/>
        </p:nvCxnSpPr>
        <p:spPr>
          <a:xfrm>
            <a:off x="2014085" y="3489256"/>
            <a:ext cx="595711" cy="402466"/>
          </a:xfrm>
          <a:prstGeom prst="line">
            <a:avLst/>
          </a:prstGeom>
          <a:ln w="254000">
            <a:gradFill>
              <a:gsLst>
                <a:gs pos="0">
                  <a:srgbClr val="CBD415"/>
                </a:gs>
                <a:gs pos="100000">
                  <a:srgbClr val="C1D72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23">
            <a:extLst>
              <a:ext uri="{FF2B5EF4-FFF2-40B4-BE49-F238E27FC236}">
                <a16:creationId xmlns:a16="http://schemas.microsoft.com/office/drawing/2014/main" id="{4C7C0D68-9341-46AD-8644-B9BDEB5014B5}"/>
              </a:ext>
            </a:extLst>
          </p:cNvPr>
          <p:cNvSpPr/>
          <p:nvPr/>
        </p:nvSpPr>
        <p:spPr>
          <a:xfrm rot="13833453">
            <a:off x="9530806" y="1900424"/>
            <a:ext cx="1302508" cy="1302508"/>
          </a:xfrm>
          <a:prstGeom prst="arc">
            <a:avLst>
              <a:gd name="adj1" fmla="val 18216711"/>
              <a:gd name="adj2" fmla="val 7459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404"/>
          </a:p>
        </p:txBody>
      </p:sp>
      <p:sp>
        <p:nvSpPr>
          <p:cNvPr id="32" name="Oval 12">
            <a:extLst>
              <a:ext uri="{FF2B5EF4-FFF2-40B4-BE49-F238E27FC236}">
                <a16:creationId xmlns:a16="http://schemas.microsoft.com/office/drawing/2014/main" id="{525D2176-002E-4871-91B4-64C742FE0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829" y="2144891"/>
            <a:ext cx="1895593" cy="1892761"/>
          </a:xfrm>
          <a:prstGeom prst="ellipse">
            <a:avLst/>
          </a:prstGeom>
          <a:noFill/>
          <a:ln w="254000">
            <a:solidFill>
              <a:srgbClr val="42A5DC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3" name="Oval 12">
            <a:extLst>
              <a:ext uri="{FF2B5EF4-FFF2-40B4-BE49-F238E27FC236}">
                <a16:creationId xmlns:a16="http://schemas.microsoft.com/office/drawing/2014/main" id="{0956D33F-F3BF-45DC-ABE2-3EA871254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711" y="3605066"/>
            <a:ext cx="1960342" cy="1957412"/>
          </a:xfrm>
          <a:prstGeom prst="ellipse">
            <a:avLst/>
          </a:prstGeom>
          <a:noFill/>
          <a:ln w="254000">
            <a:solidFill>
              <a:srgbClr val="C1D72F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5" name="Oval 12">
            <a:extLst>
              <a:ext uri="{FF2B5EF4-FFF2-40B4-BE49-F238E27FC236}">
                <a16:creationId xmlns:a16="http://schemas.microsoft.com/office/drawing/2014/main" id="{605D1E38-61E5-4114-8AD1-16D3CF37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038" y="2056201"/>
            <a:ext cx="1304662" cy="1302712"/>
          </a:xfrm>
          <a:prstGeom prst="ellipse">
            <a:avLst/>
          </a:prstGeom>
          <a:noFill/>
          <a:ln w="254000">
            <a:solidFill>
              <a:srgbClr val="81AED7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Oval 12">
            <a:extLst>
              <a:ext uri="{FF2B5EF4-FFF2-40B4-BE49-F238E27FC236}">
                <a16:creationId xmlns:a16="http://schemas.microsoft.com/office/drawing/2014/main" id="{4A60FBD6-8C58-4075-AB43-C8E09039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077" y="2610562"/>
            <a:ext cx="1030994" cy="1029454"/>
          </a:xfrm>
          <a:prstGeom prst="ellipse">
            <a:avLst/>
          </a:prstGeom>
          <a:noFill/>
          <a:ln w="203200">
            <a:solidFill>
              <a:srgbClr val="CAD315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AU" dirty="0">
              <a:solidFill>
                <a:srgbClr val="FFFFFF"/>
              </a:solidFill>
              <a:latin typeface="FontAwesome" pitchFamily="2" charset="0"/>
            </a:endParaRPr>
          </a:p>
        </p:txBody>
      </p:sp>
      <p:sp>
        <p:nvSpPr>
          <p:cNvPr id="37" name="Oval 12">
            <a:extLst>
              <a:ext uri="{FF2B5EF4-FFF2-40B4-BE49-F238E27FC236}">
                <a16:creationId xmlns:a16="http://schemas.microsoft.com/office/drawing/2014/main" id="{C4DFB64A-C7FF-412A-B377-052E6996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9121" y="2762776"/>
            <a:ext cx="975494" cy="974036"/>
          </a:xfrm>
          <a:prstGeom prst="ellipse">
            <a:avLst/>
          </a:prstGeom>
          <a:noFill/>
          <a:ln w="203200">
            <a:solidFill>
              <a:srgbClr val="CAD315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FontAwesome" pitchFamily="2" charset="0"/>
            </a:endParaRPr>
          </a:p>
        </p:txBody>
      </p:sp>
      <p:sp>
        <p:nvSpPr>
          <p:cNvPr id="38" name="Oval 12">
            <a:extLst>
              <a:ext uri="{FF2B5EF4-FFF2-40B4-BE49-F238E27FC236}">
                <a16:creationId xmlns:a16="http://schemas.microsoft.com/office/drawing/2014/main" id="{84E3610A-DC5E-4E0E-BAAB-EF7E7728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285" y="4245398"/>
            <a:ext cx="975494" cy="974036"/>
          </a:xfrm>
          <a:prstGeom prst="ellipse">
            <a:avLst/>
          </a:prstGeom>
          <a:noFill/>
          <a:ln w="203200">
            <a:solidFill>
              <a:srgbClr val="59ADDD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1600" dirty="0"/>
          </a:p>
        </p:txBody>
      </p:sp>
      <p:sp>
        <p:nvSpPr>
          <p:cNvPr id="40" name="Arc 47">
            <a:extLst>
              <a:ext uri="{FF2B5EF4-FFF2-40B4-BE49-F238E27FC236}">
                <a16:creationId xmlns:a16="http://schemas.microsoft.com/office/drawing/2014/main" id="{824B8FC8-BE0A-4A94-B5F9-B118D639D85D}"/>
              </a:ext>
            </a:extLst>
          </p:cNvPr>
          <p:cNvSpPr/>
          <p:nvPr/>
        </p:nvSpPr>
        <p:spPr>
          <a:xfrm rot="6300000" flipH="1">
            <a:off x="2980530" y="1688048"/>
            <a:ext cx="1302508" cy="1302508"/>
          </a:xfrm>
          <a:prstGeom prst="arc">
            <a:avLst>
              <a:gd name="adj1" fmla="val 18216711"/>
              <a:gd name="adj2" fmla="val 7459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404"/>
          </a:p>
        </p:txBody>
      </p:sp>
      <p:sp>
        <p:nvSpPr>
          <p:cNvPr id="41" name="Arc 55">
            <a:extLst>
              <a:ext uri="{FF2B5EF4-FFF2-40B4-BE49-F238E27FC236}">
                <a16:creationId xmlns:a16="http://schemas.microsoft.com/office/drawing/2014/main" id="{25E3D949-825D-4FA0-A693-A9AE374D69A3}"/>
              </a:ext>
            </a:extLst>
          </p:cNvPr>
          <p:cNvSpPr/>
          <p:nvPr/>
        </p:nvSpPr>
        <p:spPr>
          <a:xfrm rot="900000" flipH="1">
            <a:off x="1141418" y="3775034"/>
            <a:ext cx="1302508" cy="1302508"/>
          </a:xfrm>
          <a:prstGeom prst="arc">
            <a:avLst>
              <a:gd name="adj1" fmla="val 18216711"/>
              <a:gd name="adj2" fmla="val 7459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404"/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B69EB34F-ABE3-4530-9A65-65377258475F}"/>
              </a:ext>
            </a:extLst>
          </p:cNvPr>
          <p:cNvSpPr txBox="1"/>
          <p:nvPr/>
        </p:nvSpPr>
        <p:spPr>
          <a:xfrm>
            <a:off x="269555" y="4458067"/>
            <a:ext cx="154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ea typeface="Roboto Light" panose="02000000000000000000" pitchFamily="2" charset="0"/>
              </a:rPr>
              <a:t>5 telephely</a:t>
            </a:r>
            <a:endParaRPr lang="en-US" sz="2000" dirty="0">
              <a:ea typeface="Roboto Light" panose="02000000000000000000" pitchFamily="2" charset="0"/>
            </a:endParaRPr>
          </a:p>
        </p:txBody>
      </p:sp>
      <p:pic>
        <p:nvPicPr>
          <p:cNvPr id="43" name="Picture 26">
            <a:extLst>
              <a:ext uri="{FF2B5EF4-FFF2-40B4-BE49-F238E27FC236}">
                <a16:creationId xmlns:a16="http://schemas.microsoft.com/office/drawing/2014/main" id="{B7FEE49B-1D42-412D-A7F1-1FEEE321F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229" y="2810617"/>
            <a:ext cx="635627" cy="635627"/>
          </a:xfrm>
          <a:prstGeom prst="rect">
            <a:avLst/>
          </a:prstGeom>
        </p:spPr>
      </p:pic>
      <p:sp>
        <p:nvSpPr>
          <p:cNvPr id="44" name="TextBox 57">
            <a:extLst>
              <a:ext uri="{FF2B5EF4-FFF2-40B4-BE49-F238E27FC236}">
                <a16:creationId xmlns:a16="http://schemas.microsoft.com/office/drawing/2014/main" id="{E62F325C-1463-4B1C-98A5-19141C539693}"/>
              </a:ext>
            </a:extLst>
          </p:cNvPr>
          <p:cNvSpPr txBox="1"/>
          <p:nvPr/>
        </p:nvSpPr>
        <p:spPr>
          <a:xfrm>
            <a:off x="2548243" y="4584550"/>
            <a:ext cx="150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a typeface="Roboto Light" panose="02000000000000000000" pitchFamily="2" charset="0"/>
              </a:rPr>
              <a:t>200+ termék</a:t>
            </a:r>
            <a:endParaRPr lang="en-US" sz="2000" dirty="0">
              <a:ea typeface="Roboto Light" panose="02000000000000000000" pitchFamily="2" charset="0"/>
            </a:endParaRPr>
          </a:p>
        </p:txBody>
      </p:sp>
      <p:pic>
        <p:nvPicPr>
          <p:cNvPr id="45" name="Picture 48">
            <a:extLst>
              <a:ext uri="{FF2B5EF4-FFF2-40B4-BE49-F238E27FC236}">
                <a16:creationId xmlns:a16="http://schemas.microsoft.com/office/drawing/2014/main" id="{CC066450-FBBE-4C9C-97D9-B9B0E72C4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529" y="2385110"/>
            <a:ext cx="635627" cy="635627"/>
          </a:xfrm>
          <a:prstGeom prst="rect">
            <a:avLst/>
          </a:prstGeom>
        </p:spPr>
      </p:pic>
      <p:sp>
        <p:nvSpPr>
          <p:cNvPr id="46" name="TextBox 57">
            <a:extLst>
              <a:ext uri="{FF2B5EF4-FFF2-40B4-BE49-F238E27FC236}">
                <a16:creationId xmlns:a16="http://schemas.microsoft.com/office/drawing/2014/main" id="{F21E3217-92E3-4F71-95B0-B88470C657FF}"/>
              </a:ext>
            </a:extLst>
          </p:cNvPr>
          <p:cNvSpPr txBox="1"/>
          <p:nvPr/>
        </p:nvSpPr>
        <p:spPr>
          <a:xfrm>
            <a:off x="1937555" y="1125950"/>
            <a:ext cx="186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a typeface="Roboto Light" panose="02000000000000000000" pitchFamily="2" charset="0"/>
              </a:rPr>
              <a:t>200+ alkalmazott</a:t>
            </a:r>
            <a:endParaRPr lang="en-US" sz="2000" dirty="0">
              <a:ea typeface="Roboto Light" panose="02000000000000000000" pitchFamily="2" charset="0"/>
            </a:endParaRPr>
          </a:p>
        </p:txBody>
      </p:sp>
      <p:pic>
        <p:nvPicPr>
          <p:cNvPr id="47" name="Picture Placeholder 26">
            <a:extLst>
              <a:ext uri="{FF2B5EF4-FFF2-40B4-BE49-F238E27FC236}">
                <a16:creationId xmlns:a16="http://schemas.microsoft.com/office/drawing/2014/main" id="{16BD3EBE-83B5-4E1F-B05F-BCABE02D9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109" y="3946126"/>
            <a:ext cx="598544" cy="598544"/>
          </a:xfrm>
          <a:prstGeom prst="rect">
            <a:avLst/>
          </a:prstGeom>
        </p:spPr>
      </p:pic>
      <p:sp>
        <p:nvSpPr>
          <p:cNvPr id="48" name="TextBox 57">
            <a:extLst>
              <a:ext uri="{FF2B5EF4-FFF2-40B4-BE49-F238E27FC236}">
                <a16:creationId xmlns:a16="http://schemas.microsoft.com/office/drawing/2014/main" id="{E913B8D5-2618-491A-9C4D-5BE904A8EC7C}"/>
              </a:ext>
            </a:extLst>
          </p:cNvPr>
          <p:cNvSpPr txBox="1"/>
          <p:nvPr/>
        </p:nvSpPr>
        <p:spPr>
          <a:xfrm>
            <a:off x="6532338" y="5369366"/>
            <a:ext cx="189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a typeface="Roboto Light" panose="02000000000000000000" pitchFamily="2" charset="0"/>
              </a:rPr>
              <a:t>30+ új regisztráció</a:t>
            </a:r>
            <a:endParaRPr lang="en-US" sz="2000" dirty="0">
              <a:ea typeface="Roboto Light" panose="02000000000000000000" pitchFamily="2" charset="0"/>
            </a:endParaRPr>
          </a:p>
        </p:txBody>
      </p:sp>
      <p:sp>
        <p:nvSpPr>
          <p:cNvPr id="49" name="Arc 23">
            <a:extLst>
              <a:ext uri="{FF2B5EF4-FFF2-40B4-BE49-F238E27FC236}">
                <a16:creationId xmlns:a16="http://schemas.microsoft.com/office/drawing/2014/main" id="{18144087-F7D6-413D-944B-FFE428846619}"/>
              </a:ext>
            </a:extLst>
          </p:cNvPr>
          <p:cNvSpPr/>
          <p:nvPr/>
        </p:nvSpPr>
        <p:spPr>
          <a:xfrm rot="20700000">
            <a:off x="6129055" y="4808484"/>
            <a:ext cx="1302508" cy="1302508"/>
          </a:xfrm>
          <a:prstGeom prst="arc">
            <a:avLst>
              <a:gd name="adj1" fmla="val 18216711"/>
              <a:gd name="adj2" fmla="val 7459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404"/>
          </a:p>
        </p:txBody>
      </p:sp>
      <p:pic>
        <p:nvPicPr>
          <p:cNvPr id="50" name="Picture Placeholder 13">
            <a:extLst>
              <a:ext uri="{FF2B5EF4-FFF2-40B4-BE49-F238E27FC236}">
                <a16:creationId xmlns:a16="http://schemas.microsoft.com/office/drawing/2014/main" id="{67B58B6E-81EB-4337-91BD-1B67C46DF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5674" y="4372206"/>
            <a:ext cx="635627" cy="635627"/>
          </a:xfrm>
          <a:prstGeom prst="rect">
            <a:avLst/>
          </a:prstGeom>
        </p:spPr>
      </p:pic>
      <p:sp>
        <p:nvSpPr>
          <p:cNvPr id="51" name="TextBox 57">
            <a:extLst>
              <a:ext uri="{FF2B5EF4-FFF2-40B4-BE49-F238E27FC236}">
                <a16:creationId xmlns:a16="http://schemas.microsoft.com/office/drawing/2014/main" id="{92AFE9BB-54F1-4E26-9E78-1E4A7E9D7E7B}"/>
              </a:ext>
            </a:extLst>
          </p:cNvPr>
          <p:cNvSpPr txBox="1"/>
          <p:nvPr/>
        </p:nvSpPr>
        <p:spPr>
          <a:xfrm>
            <a:off x="6676213" y="3028926"/>
            <a:ext cx="189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a typeface="Roboto Light" panose="02000000000000000000" pitchFamily="2" charset="0"/>
              </a:rPr>
              <a:t>40+ futó fejlesztés</a:t>
            </a:r>
            <a:endParaRPr lang="en-US" sz="2000" dirty="0">
              <a:ea typeface="Roboto Light" panose="02000000000000000000" pitchFamily="2" charset="0"/>
            </a:endParaRPr>
          </a:p>
        </p:txBody>
      </p:sp>
      <p:pic>
        <p:nvPicPr>
          <p:cNvPr id="52" name="Picture Placeholder 29">
            <a:extLst>
              <a:ext uri="{FF2B5EF4-FFF2-40B4-BE49-F238E27FC236}">
                <a16:creationId xmlns:a16="http://schemas.microsoft.com/office/drawing/2014/main" id="{C79F9F22-54F8-4891-B13A-10520DE45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353" y="2422193"/>
            <a:ext cx="598544" cy="598544"/>
          </a:xfrm>
          <a:prstGeom prst="rect">
            <a:avLst/>
          </a:prstGeom>
        </p:spPr>
      </p:pic>
      <p:pic>
        <p:nvPicPr>
          <p:cNvPr id="53" name="Picture Placeholder 25">
            <a:extLst>
              <a:ext uri="{FF2B5EF4-FFF2-40B4-BE49-F238E27FC236}">
                <a16:creationId xmlns:a16="http://schemas.microsoft.com/office/drawing/2014/main" id="{A78A0678-1693-4533-9440-241645B3C5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5377" y="2993041"/>
            <a:ext cx="635627" cy="635627"/>
          </a:xfrm>
          <a:prstGeom prst="rect">
            <a:avLst/>
          </a:prstGeom>
        </p:spPr>
      </p:pic>
      <p:sp>
        <p:nvSpPr>
          <p:cNvPr id="54" name="TextBox 57">
            <a:extLst>
              <a:ext uri="{FF2B5EF4-FFF2-40B4-BE49-F238E27FC236}">
                <a16:creationId xmlns:a16="http://schemas.microsoft.com/office/drawing/2014/main" id="{ACD5424A-C0D1-4BB0-98B5-EA3B5F3CF1F7}"/>
              </a:ext>
            </a:extLst>
          </p:cNvPr>
          <p:cNvSpPr txBox="1"/>
          <p:nvPr/>
        </p:nvSpPr>
        <p:spPr>
          <a:xfrm>
            <a:off x="8895053" y="1262293"/>
            <a:ext cx="261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a typeface="Roboto Light" panose="02000000000000000000" pitchFamily="2" charset="0"/>
              </a:rPr>
              <a:t>5+ saját</a:t>
            </a:r>
          </a:p>
          <a:p>
            <a:pPr algn="ctr"/>
            <a:r>
              <a:rPr lang="hu-HU" sz="2000" dirty="0">
                <a:ea typeface="Roboto Light" panose="02000000000000000000" pitchFamily="2" charset="0"/>
              </a:rPr>
              <a:t> dosszié fejlesztés</a:t>
            </a:r>
            <a:endParaRPr lang="en-US" sz="200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7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A4FC6C-3354-0072-936F-8B7F2BA2B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80" y="3070520"/>
            <a:ext cx="123825" cy="4095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F308EA-E076-70B2-961A-0F2E9D662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73" y="2598184"/>
            <a:ext cx="192375" cy="21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763A34-041D-0BA0-C9AC-0ABF4DC96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56" y="2573470"/>
            <a:ext cx="192375" cy="21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BE3174-9140-0D56-8293-0E024977F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52" y="1839822"/>
            <a:ext cx="192375" cy="21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89D54C-5137-99DD-252B-39F7040D7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06" y="1511762"/>
            <a:ext cx="192375" cy="21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B4E34B-529D-3EE1-7CE8-D33D33B79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23" y="3925686"/>
            <a:ext cx="192375" cy="21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891672-63A7-4F0D-9C6F-294D0F340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82" y="2282292"/>
            <a:ext cx="205777" cy="280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3CF7CD-2874-A61F-980F-1B82376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201" y="1511762"/>
            <a:ext cx="4367501" cy="969496"/>
          </a:xfrm>
        </p:spPr>
        <p:txBody>
          <a:bodyPr/>
          <a:lstStyle/>
          <a:p>
            <a:r>
              <a:rPr lang="hu-HU" b="1" cap="all" spc="-150" dirty="0">
                <a:solidFill>
                  <a:srgbClr val="005E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Földrajzi lefedettség</a:t>
            </a:r>
            <a:endParaRPr lang="en-HU" cap="all" spc="-150" dirty="0">
              <a:solidFill>
                <a:srgbClr val="005E8E"/>
              </a:solidFill>
            </a:endParaRP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D70F82CA-938D-936A-1AEA-93DAE62344C1}"/>
              </a:ext>
            </a:extLst>
          </p:cNvPr>
          <p:cNvSpPr txBox="1">
            <a:spLocks/>
          </p:cNvSpPr>
          <p:nvPr/>
        </p:nvSpPr>
        <p:spPr>
          <a:xfrm>
            <a:off x="7110096" y="2865205"/>
            <a:ext cx="4557713" cy="2228348"/>
          </a:xfrm>
          <a:prstGeom prst="rect">
            <a:avLst/>
          </a:prstGeom>
        </p:spPr>
        <p:txBody>
          <a:bodyPr t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LEÁNYVÁLLALATOK/VÁLLALATOK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Magyarország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▸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erbi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▸ Lengyelország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Szlovákia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▸ Románia ▸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Horvátország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▸ Montenegró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egovina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Észak-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Maced</a:t>
            </a: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hu-H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DISZTRIBÚCIÓS PARTNEREK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Csehország▸ Albánia</a:t>
            </a:r>
            <a:endParaRPr lang="hu-HU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374AE90B-1781-5918-A291-3A6D7063D320}"/>
                  </a:ext>
                </a:extLst>
              </p14:cNvPr>
              <p14:cNvContentPartPr/>
              <p14:nvPr/>
            </p14:nvContentPartPr>
            <p14:xfrm>
              <a:off x="2973743" y="3745828"/>
              <a:ext cx="360" cy="3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374AE90B-1781-5918-A291-3A6D7063D3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4743" y="37368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Szabadkéz 35">
                <a:extLst>
                  <a:ext uri="{FF2B5EF4-FFF2-40B4-BE49-F238E27FC236}">
                    <a16:creationId xmlns:a16="http://schemas.microsoft.com/office/drawing/2014/main" id="{DBD5C738-0749-C531-D9EF-967CE77DEC90}"/>
                  </a:ext>
                </a:extLst>
              </p14:cNvPr>
              <p14:cNvContentPartPr/>
              <p14:nvPr/>
            </p14:nvContentPartPr>
            <p14:xfrm>
              <a:off x="4882463" y="4385188"/>
              <a:ext cx="360" cy="360"/>
            </p14:xfrm>
          </p:contentPart>
        </mc:Choice>
        <mc:Fallback xmlns="">
          <p:pic>
            <p:nvPicPr>
              <p:cNvPr id="36" name="Szabadkéz 35">
                <a:extLst>
                  <a:ext uri="{FF2B5EF4-FFF2-40B4-BE49-F238E27FC236}">
                    <a16:creationId xmlns:a16="http://schemas.microsoft.com/office/drawing/2014/main" id="{DBD5C738-0749-C531-D9EF-967CE77DEC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3463" y="437618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04425EF-4589-31C8-8C39-1F3219C90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70" y="871018"/>
            <a:ext cx="123825" cy="4095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BEDD71-1CD7-2B3E-A537-67543EA76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99" y="2909882"/>
            <a:ext cx="123825" cy="409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56AF5C-F3D3-526C-0D66-BFF49D5D0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37" y="2168477"/>
            <a:ext cx="123825" cy="4095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431B2682-6CFA-1ED0-1F92-A4F0D9E75AB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480175" cy="6480175"/>
          </a:xfrm>
        </p:spPr>
      </p:pic>
    </p:spTree>
    <p:extLst>
      <p:ext uri="{BB962C8B-B14F-4D97-AF65-F5344CB8AC3E}">
        <p14:creationId xmlns:p14="http://schemas.microsoft.com/office/powerpoint/2010/main" val="3016026042"/>
      </p:ext>
    </p:extLst>
  </p:cSld>
  <p:clrMapOvr>
    <a:masterClrMapping/>
  </p:clrMapOvr>
</p:sld>
</file>

<file path=ppt/theme/theme1.xml><?xml version="1.0" encoding="utf-8"?>
<a:theme xmlns:a="http://schemas.openxmlformats.org/drawingml/2006/main" name="1_Goodwill 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PF DinText Pro"/>
        <a:ea typeface=""/>
        <a:cs typeface=""/>
      </a:majorFont>
      <a:minorFont>
        <a:latin typeface="Campton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945</Words>
  <Application>Microsoft Office PowerPoint</Application>
  <PresentationFormat>Egyéni</PresentationFormat>
  <Paragraphs>200</Paragraphs>
  <Slides>22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9" baseType="lpstr">
      <vt:lpstr>PF DinText Pro</vt:lpstr>
      <vt:lpstr>Calibri</vt:lpstr>
      <vt:lpstr>Verdana</vt:lpstr>
      <vt:lpstr>Arial</vt:lpstr>
      <vt:lpstr>Campton Book</vt:lpstr>
      <vt:lpstr>FontAwesome</vt:lpstr>
      <vt:lpstr>1_Goodwill téma</vt:lpstr>
      <vt:lpstr>GOODWILL PHARMA BÉT Xmatch Prezentáció</vt:lpstr>
      <vt:lpstr>PowerPoint-bemutató</vt:lpstr>
      <vt:lpstr>PowerPoint-bemutató</vt:lpstr>
      <vt:lpstr>PowerPoint-bemutató</vt:lpstr>
      <vt:lpstr>PowerPoint-bemutató</vt:lpstr>
      <vt:lpstr>PowerPoint-bemutató</vt:lpstr>
      <vt:lpstr>A GOODWILL SZÁMOKBAN*</vt:lpstr>
      <vt:lpstr>PowerPoint-bemutató</vt:lpstr>
      <vt:lpstr>Földrajzi lefedettség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TŐZSDEI TERVEK</vt:lpstr>
      <vt:lpstr>PowerPoint-bemutató</vt:lpstr>
      <vt:lpstr>PowerPoint-bemutató</vt:lpstr>
      <vt:lpstr>PowerPoint-bemutató</vt:lpstr>
      <vt:lpstr>KAPCSOLATTARTÓ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GOODWILL PHARMA BÉT Xmatch Prezentáció</dc:title>
  <dc:creator>Goodwill Kft.</dc:creator>
  <cp:lastModifiedBy>Dr. Szabó Kristóf</cp:lastModifiedBy>
  <cp:revision>25</cp:revision>
  <dcterms:created xsi:type="dcterms:W3CDTF">2023-03-03T12:45:36Z</dcterms:created>
  <dcterms:modified xsi:type="dcterms:W3CDTF">2023-03-06T15:09:55Z</dcterms:modified>
</cp:coreProperties>
</file>